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18" r:id="rId2"/>
    <p:sldId id="319" r:id="rId3"/>
    <p:sldId id="505" r:id="rId4"/>
    <p:sldId id="384" r:id="rId5"/>
    <p:sldId id="506" r:id="rId6"/>
    <p:sldId id="508" r:id="rId7"/>
    <p:sldId id="509" r:id="rId8"/>
    <p:sldId id="510" r:id="rId9"/>
    <p:sldId id="512" r:id="rId10"/>
    <p:sldId id="513" r:id="rId11"/>
    <p:sldId id="38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1" d="100"/>
          <a:sy n="101" d="100"/>
        </p:scale>
        <p:origin x="138"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556C8F-0532-4ABE-A316-EC810D7B7902}"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7FC821C4-7AAE-43A9-A678-93F3C5C203EF}">
      <dgm:prSet phldrT="[Text]" custT="1"/>
      <dgm:spPr/>
      <dgm:t>
        <a:bodyPr/>
        <a:lstStyle/>
        <a:p>
          <a:r>
            <a:rPr lang="en-US" sz="3600" b="1" dirty="0"/>
            <a:t>1995</a:t>
          </a:r>
          <a:br>
            <a:rPr lang="en-US" sz="3600" b="1" dirty="0"/>
          </a:br>
          <a:r>
            <a:rPr lang="en-US" sz="2400" b="0" dirty="0"/>
            <a:t>MBNEP Created</a:t>
          </a:r>
          <a:br>
            <a:rPr lang="en-US" sz="3600" dirty="0"/>
          </a:br>
          <a:endParaRPr lang="en-US" sz="2400" dirty="0"/>
        </a:p>
      </dgm:t>
    </dgm:pt>
    <dgm:pt modelId="{44753F06-4267-4506-BF6B-9231C0373192}" type="parTrans" cxnId="{AE277E8B-21A5-4FB3-92F5-C1EB6A02596F}">
      <dgm:prSet/>
      <dgm:spPr/>
      <dgm:t>
        <a:bodyPr/>
        <a:lstStyle/>
        <a:p>
          <a:endParaRPr lang="en-US"/>
        </a:p>
      </dgm:t>
    </dgm:pt>
    <dgm:pt modelId="{F8626EC0-14F8-498C-A5B4-E2BCF6503232}" type="sibTrans" cxnId="{AE277E8B-21A5-4FB3-92F5-C1EB6A02596F}">
      <dgm:prSet/>
      <dgm:spPr/>
      <dgm:t>
        <a:bodyPr/>
        <a:lstStyle/>
        <a:p>
          <a:endParaRPr lang="en-US"/>
        </a:p>
      </dgm:t>
    </dgm:pt>
    <dgm:pt modelId="{30C6BB45-0EAD-4A5F-B3F4-33DA8BE5ACAA}">
      <dgm:prSet phldrT="[Text]" custT="1"/>
      <dgm:spPr/>
      <dgm:t>
        <a:bodyPr/>
        <a:lstStyle/>
        <a:p>
          <a:r>
            <a:rPr lang="en-US" sz="3600" b="1" dirty="0"/>
            <a:t>2006</a:t>
          </a:r>
          <a:br>
            <a:rPr lang="en-US" sz="3600" dirty="0"/>
          </a:br>
          <a:r>
            <a:rPr lang="en-US" sz="2400" i="1" dirty="0"/>
            <a:t>Current Management Conference Structure </a:t>
          </a:r>
          <a:br>
            <a:rPr lang="en-US" sz="2400" i="1" dirty="0"/>
          </a:br>
          <a:r>
            <a:rPr lang="en-US" sz="2400" b="1" i="1" dirty="0"/>
            <a:t>The SAC Created</a:t>
          </a:r>
          <a:endParaRPr lang="en-US" sz="2400" b="1" dirty="0"/>
        </a:p>
      </dgm:t>
    </dgm:pt>
    <dgm:pt modelId="{B1370489-33F2-4042-B525-EC479B23A0D6}" type="parTrans" cxnId="{C007E7AB-C663-4B9F-BDA7-48B0313A36F9}">
      <dgm:prSet/>
      <dgm:spPr/>
      <dgm:t>
        <a:bodyPr/>
        <a:lstStyle/>
        <a:p>
          <a:endParaRPr lang="en-US"/>
        </a:p>
      </dgm:t>
    </dgm:pt>
    <dgm:pt modelId="{48E30570-66EC-4DF8-858B-82FFFCCB999C}" type="sibTrans" cxnId="{C007E7AB-C663-4B9F-BDA7-48B0313A36F9}">
      <dgm:prSet/>
      <dgm:spPr/>
      <dgm:t>
        <a:bodyPr/>
        <a:lstStyle/>
        <a:p>
          <a:endParaRPr lang="en-US"/>
        </a:p>
      </dgm:t>
    </dgm:pt>
    <dgm:pt modelId="{56D11BDC-4639-4201-88EB-FC34CFAE8581}">
      <dgm:prSet phldrT="[Text]" custT="1"/>
      <dgm:spPr/>
      <dgm:t>
        <a:bodyPr/>
        <a:lstStyle/>
        <a:p>
          <a:r>
            <a:rPr lang="en-US" sz="3600" b="1" dirty="0"/>
            <a:t>2002</a:t>
          </a:r>
          <a:br>
            <a:rPr lang="en-US" sz="2800" dirty="0"/>
          </a:br>
          <a:r>
            <a:rPr lang="en-US" sz="2400" b="1" u="sng" dirty="0"/>
            <a:t>First CCMP </a:t>
          </a:r>
          <a:r>
            <a:rPr lang="en-US" sz="2400" dirty="0"/>
            <a:t>Published</a:t>
          </a:r>
        </a:p>
      </dgm:t>
    </dgm:pt>
    <dgm:pt modelId="{3B7FF040-6651-436F-8794-135DE29F9572}" type="parTrans" cxnId="{3A419940-BCE8-4FBE-AACB-C7E745654960}">
      <dgm:prSet/>
      <dgm:spPr/>
      <dgm:t>
        <a:bodyPr/>
        <a:lstStyle/>
        <a:p>
          <a:endParaRPr lang="en-US"/>
        </a:p>
      </dgm:t>
    </dgm:pt>
    <dgm:pt modelId="{FAAC9446-5EF6-4B01-B978-86314BA09CEF}" type="sibTrans" cxnId="{3A419940-BCE8-4FBE-AACB-C7E745654960}">
      <dgm:prSet/>
      <dgm:spPr/>
      <dgm:t>
        <a:bodyPr/>
        <a:lstStyle/>
        <a:p>
          <a:endParaRPr lang="en-US"/>
        </a:p>
      </dgm:t>
    </dgm:pt>
    <dgm:pt modelId="{04A5A0E2-2A70-42D9-ADDF-2B88CA43CBC9}" type="pres">
      <dgm:prSet presAssocID="{BC556C8F-0532-4ABE-A316-EC810D7B7902}" presName="Name0" presStyleCnt="0">
        <dgm:presLayoutVars>
          <dgm:chMax val="7"/>
          <dgm:dir/>
          <dgm:resizeHandles val="exact"/>
        </dgm:presLayoutVars>
      </dgm:prSet>
      <dgm:spPr/>
    </dgm:pt>
    <dgm:pt modelId="{37958A98-BF81-47E2-84FF-2E0F1690B4EF}" type="pres">
      <dgm:prSet presAssocID="{BC556C8F-0532-4ABE-A316-EC810D7B7902}" presName="ellipse1" presStyleLbl="vennNode1" presStyleIdx="0" presStyleCnt="3">
        <dgm:presLayoutVars>
          <dgm:bulletEnabled val="1"/>
        </dgm:presLayoutVars>
      </dgm:prSet>
      <dgm:spPr/>
    </dgm:pt>
    <dgm:pt modelId="{00248500-4C2E-4439-B297-B3E65DEA7E44}" type="pres">
      <dgm:prSet presAssocID="{BC556C8F-0532-4ABE-A316-EC810D7B7902}" presName="ellipse2" presStyleLbl="vennNode1" presStyleIdx="1" presStyleCnt="3">
        <dgm:presLayoutVars>
          <dgm:bulletEnabled val="1"/>
        </dgm:presLayoutVars>
      </dgm:prSet>
      <dgm:spPr/>
    </dgm:pt>
    <dgm:pt modelId="{D384130F-7F86-4D33-93C6-77DD2979F8CE}" type="pres">
      <dgm:prSet presAssocID="{BC556C8F-0532-4ABE-A316-EC810D7B7902}" presName="ellipse3" presStyleLbl="vennNode1" presStyleIdx="2" presStyleCnt="3" custScaleX="106496">
        <dgm:presLayoutVars>
          <dgm:bulletEnabled val="1"/>
        </dgm:presLayoutVars>
      </dgm:prSet>
      <dgm:spPr/>
    </dgm:pt>
  </dgm:ptLst>
  <dgm:cxnLst>
    <dgm:cxn modelId="{3A419940-BCE8-4FBE-AACB-C7E745654960}" srcId="{BC556C8F-0532-4ABE-A316-EC810D7B7902}" destId="{56D11BDC-4639-4201-88EB-FC34CFAE8581}" srcOrd="2" destOrd="0" parTransId="{3B7FF040-6651-436F-8794-135DE29F9572}" sibTransId="{FAAC9446-5EF6-4B01-B978-86314BA09CEF}"/>
    <dgm:cxn modelId="{3A12EA5B-3AD3-496D-8E8F-73E6FCD1F34A}" type="presOf" srcId="{30C6BB45-0EAD-4A5F-B3F4-33DA8BE5ACAA}" destId="{00248500-4C2E-4439-B297-B3E65DEA7E44}" srcOrd="0" destOrd="0" presId="urn:microsoft.com/office/officeart/2005/8/layout/rings+Icon"/>
    <dgm:cxn modelId="{AE277E8B-21A5-4FB3-92F5-C1EB6A02596F}" srcId="{BC556C8F-0532-4ABE-A316-EC810D7B7902}" destId="{7FC821C4-7AAE-43A9-A678-93F3C5C203EF}" srcOrd="0" destOrd="0" parTransId="{44753F06-4267-4506-BF6B-9231C0373192}" sibTransId="{F8626EC0-14F8-498C-A5B4-E2BCF6503232}"/>
    <dgm:cxn modelId="{82281EA0-FC80-4635-886A-F8C520824D4A}" type="presOf" srcId="{7FC821C4-7AAE-43A9-A678-93F3C5C203EF}" destId="{37958A98-BF81-47E2-84FF-2E0F1690B4EF}" srcOrd="0" destOrd="0" presId="urn:microsoft.com/office/officeart/2005/8/layout/rings+Icon"/>
    <dgm:cxn modelId="{C007E7AB-C663-4B9F-BDA7-48B0313A36F9}" srcId="{BC556C8F-0532-4ABE-A316-EC810D7B7902}" destId="{30C6BB45-0EAD-4A5F-B3F4-33DA8BE5ACAA}" srcOrd="1" destOrd="0" parTransId="{B1370489-33F2-4042-B525-EC479B23A0D6}" sibTransId="{48E30570-66EC-4DF8-858B-82FFFCCB999C}"/>
    <dgm:cxn modelId="{0F4958BE-8B3A-4EBE-AC47-5B18AA97788F}" type="presOf" srcId="{BC556C8F-0532-4ABE-A316-EC810D7B7902}" destId="{04A5A0E2-2A70-42D9-ADDF-2B88CA43CBC9}" srcOrd="0" destOrd="0" presId="urn:microsoft.com/office/officeart/2005/8/layout/rings+Icon"/>
    <dgm:cxn modelId="{CCC03AD3-4C68-4E5E-B65C-09F3265367A2}" type="presOf" srcId="{56D11BDC-4639-4201-88EB-FC34CFAE8581}" destId="{D384130F-7F86-4D33-93C6-77DD2979F8CE}" srcOrd="0" destOrd="0" presId="urn:microsoft.com/office/officeart/2005/8/layout/rings+Icon"/>
    <dgm:cxn modelId="{D23AA91A-821B-4D4D-B2FA-AC69AF7B97D3}" type="presParOf" srcId="{04A5A0E2-2A70-42D9-ADDF-2B88CA43CBC9}" destId="{37958A98-BF81-47E2-84FF-2E0F1690B4EF}" srcOrd="0" destOrd="0" presId="urn:microsoft.com/office/officeart/2005/8/layout/rings+Icon"/>
    <dgm:cxn modelId="{1ACEBA88-98EB-4A64-B26C-F4A4FB4B6FA3}" type="presParOf" srcId="{04A5A0E2-2A70-42D9-ADDF-2B88CA43CBC9}" destId="{00248500-4C2E-4439-B297-B3E65DEA7E44}" srcOrd="1" destOrd="0" presId="urn:microsoft.com/office/officeart/2005/8/layout/rings+Icon"/>
    <dgm:cxn modelId="{D5DDF2AE-E77E-430C-B011-B46F37838EEF}" type="presParOf" srcId="{04A5A0E2-2A70-42D9-ADDF-2B88CA43CBC9}" destId="{D384130F-7F86-4D33-93C6-77DD2979F8CE}"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556C8F-0532-4ABE-A316-EC810D7B7902}"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30C6BB45-0EAD-4A5F-B3F4-33DA8BE5ACAA}">
      <dgm:prSet phldrT="[Text]" custT="1"/>
      <dgm:spPr/>
      <dgm:t>
        <a:bodyPr/>
        <a:lstStyle/>
        <a:p>
          <a:r>
            <a:rPr lang="en-US" sz="3600" b="1" dirty="0"/>
            <a:t>2011</a:t>
          </a:r>
          <a:br>
            <a:rPr lang="en-US" sz="3600" dirty="0"/>
          </a:br>
          <a:r>
            <a:rPr lang="en-US" sz="2400" i="1" dirty="0"/>
            <a:t>The Stressor Matrix Employed</a:t>
          </a:r>
          <a:endParaRPr lang="en-US" sz="2400" dirty="0"/>
        </a:p>
      </dgm:t>
    </dgm:pt>
    <dgm:pt modelId="{B1370489-33F2-4042-B525-EC479B23A0D6}" type="parTrans" cxnId="{C007E7AB-C663-4B9F-BDA7-48B0313A36F9}">
      <dgm:prSet/>
      <dgm:spPr/>
      <dgm:t>
        <a:bodyPr/>
        <a:lstStyle/>
        <a:p>
          <a:endParaRPr lang="en-US"/>
        </a:p>
      </dgm:t>
    </dgm:pt>
    <dgm:pt modelId="{48E30570-66EC-4DF8-858B-82FFFCCB999C}" type="sibTrans" cxnId="{C007E7AB-C663-4B9F-BDA7-48B0313A36F9}">
      <dgm:prSet/>
      <dgm:spPr/>
      <dgm:t>
        <a:bodyPr/>
        <a:lstStyle/>
        <a:p>
          <a:endParaRPr lang="en-US"/>
        </a:p>
      </dgm:t>
    </dgm:pt>
    <dgm:pt modelId="{56D11BDC-4639-4201-88EB-FC34CFAE8581}">
      <dgm:prSet phldrT="[Text]" custT="1"/>
      <dgm:spPr/>
      <dgm:t>
        <a:bodyPr/>
        <a:lstStyle/>
        <a:p>
          <a:r>
            <a:rPr lang="en-US" sz="3600" b="1" dirty="0"/>
            <a:t>2009</a:t>
          </a:r>
          <a:br>
            <a:rPr lang="en-US" sz="3600" dirty="0"/>
          </a:br>
          <a:r>
            <a:rPr lang="en-US" sz="2400" i="1" dirty="0"/>
            <a:t>Biological Gradient Condition Introduced</a:t>
          </a:r>
        </a:p>
      </dgm:t>
    </dgm:pt>
    <dgm:pt modelId="{3B7FF040-6651-436F-8794-135DE29F9572}" type="parTrans" cxnId="{3A419940-BCE8-4FBE-AACB-C7E745654960}">
      <dgm:prSet/>
      <dgm:spPr/>
      <dgm:t>
        <a:bodyPr/>
        <a:lstStyle/>
        <a:p>
          <a:endParaRPr lang="en-US"/>
        </a:p>
      </dgm:t>
    </dgm:pt>
    <dgm:pt modelId="{FAAC9446-5EF6-4B01-B978-86314BA09CEF}" type="sibTrans" cxnId="{3A419940-BCE8-4FBE-AACB-C7E745654960}">
      <dgm:prSet/>
      <dgm:spPr/>
      <dgm:t>
        <a:bodyPr/>
        <a:lstStyle/>
        <a:p>
          <a:endParaRPr lang="en-US"/>
        </a:p>
      </dgm:t>
    </dgm:pt>
    <dgm:pt modelId="{F8D4361D-ACF8-45C4-BCEE-B2179A231155}">
      <dgm:prSet custT="1"/>
      <dgm:spPr/>
      <dgm:t>
        <a:bodyPr/>
        <a:lstStyle/>
        <a:p>
          <a:r>
            <a:rPr lang="en-US" sz="3600" b="1" dirty="0"/>
            <a:t>2008</a:t>
          </a:r>
          <a:br>
            <a:rPr lang="en-US" sz="3600" dirty="0"/>
          </a:br>
          <a:r>
            <a:rPr lang="en-US" sz="2400" i="1" dirty="0"/>
            <a:t>State of the Bay Published</a:t>
          </a:r>
          <a:endParaRPr lang="en-US" sz="2400" dirty="0"/>
        </a:p>
      </dgm:t>
    </dgm:pt>
    <dgm:pt modelId="{EB0FB8E9-2309-4833-AB25-DE8DA9D57699}" type="parTrans" cxnId="{3E27A5F0-D960-43C8-9473-E0EBA11226EB}">
      <dgm:prSet/>
      <dgm:spPr/>
      <dgm:t>
        <a:bodyPr/>
        <a:lstStyle/>
        <a:p>
          <a:endParaRPr lang="en-US"/>
        </a:p>
      </dgm:t>
    </dgm:pt>
    <dgm:pt modelId="{C2205605-4443-46BA-A23F-392EB9DB8076}" type="sibTrans" cxnId="{3E27A5F0-D960-43C8-9473-E0EBA11226EB}">
      <dgm:prSet/>
      <dgm:spPr/>
      <dgm:t>
        <a:bodyPr/>
        <a:lstStyle/>
        <a:p>
          <a:endParaRPr lang="en-US"/>
        </a:p>
      </dgm:t>
    </dgm:pt>
    <dgm:pt modelId="{04A5A0E2-2A70-42D9-ADDF-2B88CA43CBC9}" type="pres">
      <dgm:prSet presAssocID="{BC556C8F-0532-4ABE-A316-EC810D7B7902}" presName="Name0" presStyleCnt="0">
        <dgm:presLayoutVars>
          <dgm:chMax val="7"/>
          <dgm:dir/>
          <dgm:resizeHandles val="exact"/>
        </dgm:presLayoutVars>
      </dgm:prSet>
      <dgm:spPr/>
    </dgm:pt>
    <dgm:pt modelId="{37958A98-BF81-47E2-84FF-2E0F1690B4EF}" type="pres">
      <dgm:prSet presAssocID="{BC556C8F-0532-4ABE-A316-EC810D7B7902}" presName="ellipse1" presStyleLbl="vennNode1" presStyleIdx="0" presStyleCnt="3" custLinFactNeighborX="-5462" custLinFactNeighborY="-819">
        <dgm:presLayoutVars>
          <dgm:bulletEnabled val="1"/>
        </dgm:presLayoutVars>
      </dgm:prSet>
      <dgm:spPr/>
    </dgm:pt>
    <dgm:pt modelId="{00248500-4C2E-4439-B297-B3E65DEA7E44}" type="pres">
      <dgm:prSet presAssocID="{BC556C8F-0532-4ABE-A316-EC810D7B7902}" presName="ellipse2" presStyleLbl="vennNode1" presStyleIdx="1" presStyleCnt="3">
        <dgm:presLayoutVars>
          <dgm:bulletEnabled val="1"/>
        </dgm:presLayoutVars>
      </dgm:prSet>
      <dgm:spPr/>
    </dgm:pt>
    <dgm:pt modelId="{D384130F-7F86-4D33-93C6-77DD2979F8CE}" type="pres">
      <dgm:prSet presAssocID="{BC556C8F-0532-4ABE-A316-EC810D7B7902}" presName="ellipse3" presStyleLbl="vennNode1" presStyleIdx="2" presStyleCnt="3" custScaleX="106496" custLinFactNeighborX="6006">
        <dgm:presLayoutVars>
          <dgm:bulletEnabled val="1"/>
        </dgm:presLayoutVars>
      </dgm:prSet>
      <dgm:spPr/>
    </dgm:pt>
  </dgm:ptLst>
  <dgm:cxnLst>
    <dgm:cxn modelId="{3A419940-BCE8-4FBE-AACB-C7E745654960}" srcId="{BC556C8F-0532-4ABE-A316-EC810D7B7902}" destId="{56D11BDC-4639-4201-88EB-FC34CFAE8581}" srcOrd="2" destOrd="0" parTransId="{3B7FF040-6651-436F-8794-135DE29F9572}" sibTransId="{FAAC9446-5EF6-4B01-B978-86314BA09CEF}"/>
    <dgm:cxn modelId="{9125475F-63B1-496D-AD76-CA256A47BD7E}" type="presOf" srcId="{F8D4361D-ACF8-45C4-BCEE-B2179A231155}" destId="{37958A98-BF81-47E2-84FF-2E0F1690B4EF}" srcOrd="0" destOrd="0" presId="urn:microsoft.com/office/officeart/2005/8/layout/rings+Icon"/>
    <dgm:cxn modelId="{EF802D72-1760-4884-B897-1F59071BCBE3}" type="presOf" srcId="{56D11BDC-4639-4201-88EB-FC34CFAE8581}" destId="{D384130F-7F86-4D33-93C6-77DD2979F8CE}" srcOrd="0" destOrd="0" presId="urn:microsoft.com/office/officeart/2005/8/layout/rings+Icon"/>
    <dgm:cxn modelId="{C007E7AB-C663-4B9F-BDA7-48B0313A36F9}" srcId="{BC556C8F-0532-4ABE-A316-EC810D7B7902}" destId="{30C6BB45-0EAD-4A5F-B3F4-33DA8BE5ACAA}" srcOrd="1" destOrd="0" parTransId="{B1370489-33F2-4042-B525-EC479B23A0D6}" sibTransId="{48E30570-66EC-4DF8-858B-82FFFCCB999C}"/>
    <dgm:cxn modelId="{0F4958BE-8B3A-4EBE-AC47-5B18AA97788F}" type="presOf" srcId="{BC556C8F-0532-4ABE-A316-EC810D7B7902}" destId="{04A5A0E2-2A70-42D9-ADDF-2B88CA43CBC9}" srcOrd="0" destOrd="0" presId="urn:microsoft.com/office/officeart/2005/8/layout/rings+Icon"/>
    <dgm:cxn modelId="{45CD3BEC-89F8-4E40-86E1-25F02C50A8F8}" type="presOf" srcId="{30C6BB45-0EAD-4A5F-B3F4-33DA8BE5ACAA}" destId="{00248500-4C2E-4439-B297-B3E65DEA7E44}" srcOrd="0" destOrd="0" presId="urn:microsoft.com/office/officeart/2005/8/layout/rings+Icon"/>
    <dgm:cxn modelId="{3E27A5F0-D960-43C8-9473-E0EBA11226EB}" srcId="{BC556C8F-0532-4ABE-A316-EC810D7B7902}" destId="{F8D4361D-ACF8-45C4-BCEE-B2179A231155}" srcOrd="0" destOrd="0" parTransId="{EB0FB8E9-2309-4833-AB25-DE8DA9D57699}" sibTransId="{C2205605-4443-46BA-A23F-392EB9DB8076}"/>
    <dgm:cxn modelId="{D23AA91A-821B-4D4D-B2FA-AC69AF7B97D3}" type="presParOf" srcId="{04A5A0E2-2A70-42D9-ADDF-2B88CA43CBC9}" destId="{37958A98-BF81-47E2-84FF-2E0F1690B4EF}" srcOrd="0" destOrd="0" presId="urn:microsoft.com/office/officeart/2005/8/layout/rings+Icon"/>
    <dgm:cxn modelId="{1ACEBA88-98EB-4A64-B26C-F4A4FB4B6FA3}" type="presParOf" srcId="{04A5A0E2-2A70-42D9-ADDF-2B88CA43CBC9}" destId="{00248500-4C2E-4439-B297-B3E65DEA7E44}" srcOrd="1" destOrd="0" presId="urn:microsoft.com/office/officeart/2005/8/layout/rings+Icon"/>
    <dgm:cxn modelId="{D5DDF2AE-E77E-430C-B011-B46F37838EEF}" type="presParOf" srcId="{04A5A0E2-2A70-42D9-ADDF-2B88CA43CBC9}" destId="{D384130F-7F86-4D33-93C6-77DD2979F8CE}"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556C8F-0532-4ABE-A316-EC810D7B7902}"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7FC821C4-7AAE-43A9-A678-93F3C5C203EF}">
      <dgm:prSet phldrT="[Text]" custT="1"/>
      <dgm:spPr/>
      <dgm:t>
        <a:bodyPr/>
        <a:lstStyle/>
        <a:p>
          <a:r>
            <a:rPr lang="en-US" sz="3600" b="1" dirty="0"/>
            <a:t>2013</a:t>
          </a:r>
          <a:br>
            <a:rPr lang="en-US" sz="3600" dirty="0"/>
          </a:br>
          <a:r>
            <a:rPr lang="en-US" sz="2400" b="1" i="1" u="sng" dirty="0"/>
            <a:t>Second CCMP </a:t>
          </a:r>
          <a:r>
            <a:rPr lang="en-US" sz="2400" i="1" dirty="0"/>
            <a:t>Published</a:t>
          </a:r>
        </a:p>
      </dgm:t>
    </dgm:pt>
    <dgm:pt modelId="{44753F06-4267-4506-BF6B-9231C0373192}" type="parTrans" cxnId="{AE277E8B-21A5-4FB3-92F5-C1EB6A02596F}">
      <dgm:prSet/>
      <dgm:spPr/>
      <dgm:t>
        <a:bodyPr/>
        <a:lstStyle/>
        <a:p>
          <a:endParaRPr lang="en-US"/>
        </a:p>
      </dgm:t>
    </dgm:pt>
    <dgm:pt modelId="{F8626EC0-14F8-498C-A5B4-E2BCF6503232}" type="sibTrans" cxnId="{AE277E8B-21A5-4FB3-92F5-C1EB6A02596F}">
      <dgm:prSet/>
      <dgm:spPr/>
      <dgm:t>
        <a:bodyPr/>
        <a:lstStyle/>
        <a:p>
          <a:endParaRPr lang="en-US"/>
        </a:p>
      </dgm:t>
    </dgm:pt>
    <dgm:pt modelId="{30C6BB45-0EAD-4A5F-B3F4-33DA8BE5ACAA}">
      <dgm:prSet phldrT="[Text]" custT="1"/>
      <dgm:spPr/>
      <dgm:t>
        <a:bodyPr/>
        <a:lstStyle/>
        <a:p>
          <a:r>
            <a:rPr lang="en-US" sz="3600" b="1" dirty="0"/>
            <a:t>2016</a:t>
          </a:r>
          <a:br>
            <a:rPr lang="en-US" sz="3600" dirty="0"/>
          </a:br>
          <a:r>
            <a:rPr lang="en-US" sz="2400" i="1" dirty="0"/>
            <a:t>State of Bay revisited: Could we develop Indices?</a:t>
          </a:r>
        </a:p>
      </dgm:t>
    </dgm:pt>
    <dgm:pt modelId="{B1370489-33F2-4042-B525-EC479B23A0D6}" type="parTrans" cxnId="{C007E7AB-C663-4B9F-BDA7-48B0313A36F9}">
      <dgm:prSet/>
      <dgm:spPr/>
      <dgm:t>
        <a:bodyPr/>
        <a:lstStyle/>
        <a:p>
          <a:endParaRPr lang="en-US"/>
        </a:p>
      </dgm:t>
    </dgm:pt>
    <dgm:pt modelId="{48E30570-66EC-4DF8-858B-82FFFCCB999C}" type="sibTrans" cxnId="{C007E7AB-C663-4B9F-BDA7-48B0313A36F9}">
      <dgm:prSet/>
      <dgm:spPr/>
      <dgm:t>
        <a:bodyPr/>
        <a:lstStyle/>
        <a:p>
          <a:endParaRPr lang="en-US"/>
        </a:p>
      </dgm:t>
    </dgm:pt>
    <dgm:pt modelId="{56D11BDC-4639-4201-88EB-FC34CFAE8581}">
      <dgm:prSet phldrT="[Text]" custT="1"/>
      <dgm:spPr/>
      <dgm:t>
        <a:bodyPr/>
        <a:lstStyle/>
        <a:p>
          <a:r>
            <a:rPr lang="en-US" sz="3600" b="1" dirty="0"/>
            <a:t>2015</a:t>
          </a:r>
          <a:br>
            <a:rPr lang="en-US" sz="2800" dirty="0"/>
          </a:br>
          <a:r>
            <a:rPr lang="en-US" sz="2400" i="1" dirty="0"/>
            <a:t>Monitoring Framework Published/</a:t>
          </a:r>
        </a:p>
        <a:p>
          <a:r>
            <a:rPr lang="en-US" sz="2400" i="1" dirty="0"/>
            <a:t>Employed in D’Olive as test</a:t>
          </a:r>
        </a:p>
      </dgm:t>
    </dgm:pt>
    <dgm:pt modelId="{3B7FF040-6651-436F-8794-135DE29F9572}" type="parTrans" cxnId="{3A419940-BCE8-4FBE-AACB-C7E745654960}">
      <dgm:prSet/>
      <dgm:spPr/>
      <dgm:t>
        <a:bodyPr/>
        <a:lstStyle/>
        <a:p>
          <a:endParaRPr lang="en-US"/>
        </a:p>
      </dgm:t>
    </dgm:pt>
    <dgm:pt modelId="{FAAC9446-5EF6-4B01-B978-86314BA09CEF}" type="sibTrans" cxnId="{3A419940-BCE8-4FBE-AACB-C7E745654960}">
      <dgm:prSet/>
      <dgm:spPr/>
      <dgm:t>
        <a:bodyPr/>
        <a:lstStyle/>
        <a:p>
          <a:endParaRPr lang="en-US"/>
        </a:p>
      </dgm:t>
    </dgm:pt>
    <dgm:pt modelId="{04A5A0E2-2A70-42D9-ADDF-2B88CA43CBC9}" type="pres">
      <dgm:prSet presAssocID="{BC556C8F-0532-4ABE-A316-EC810D7B7902}" presName="Name0" presStyleCnt="0">
        <dgm:presLayoutVars>
          <dgm:chMax val="7"/>
          <dgm:dir/>
          <dgm:resizeHandles val="exact"/>
        </dgm:presLayoutVars>
      </dgm:prSet>
      <dgm:spPr/>
    </dgm:pt>
    <dgm:pt modelId="{37958A98-BF81-47E2-84FF-2E0F1690B4EF}" type="pres">
      <dgm:prSet presAssocID="{BC556C8F-0532-4ABE-A316-EC810D7B7902}" presName="ellipse1" presStyleLbl="vennNode1" presStyleIdx="0" presStyleCnt="3" custLinFactNeighborX="-5462" custLinFactNeighborY="-819">
        <dgm:presLayoutVars>
          <dgm:bulletEnabled val="1"/>
        </dgm:presLayoutVars>
      </dgm:prSet>
      <dgm:spPr/>
    </dgm:pt>
    <dgm:pt modelId="{00248500-4C2E-4439-B297-B3E65DEA7E44}" type="pres">
      <dgm:prSet presAssocID="{BC556C8F-0532-4ABE-A316-EC810D7B7902}" presName="ellipse2" presStyleLbl="vennNode1" presStyleIdx="1" presStyleCnt="3">
        <dgm:presLayoutVars>
          <dgm:bulletEnabled val="1"/>
        </dgm:presLayoutVars>
      </dgm:prSet>
      <dgm:spPr/>
    </dgm:pt>
    <dgm:pt modelId="{D384130F-7F86-4D33-93C6-77DD2979F8CE}" type="pres">
      <dgm:prSet presAssocID="{BC556C8F-0532-4ABE-A316-EC810D7B7902}" presName="ellipse3" presStyleLbl="vennNode1" presStyleIdx="2" presStyleCnt="3" custScaleX="106496" custLinFactNeighborX="12399">
        <dgm:presLayoutVars>
          <dgm:bulletEnabled val="1"/>
        </dgm:presLayoutVars>
      </dgm:prSet>
      <dgm:spPr/>
    </dgm:pt>
  </dgm:ptLst>
  <dgm:cxnLst>
    <dgm:cxn modelId="{3A419940-BCE8-4FBE-AACB-C7E745654960}" srcId="{BC556C8F-0532-4ABE-A316-EC810D7B7902}" destId="{56D11BDC-4639-4201-88EB-FC34CFAE8581}" srcOrd="2" destOrd="0" parTransId="{3B7FF040-6651-436F-8794-135DE29F9572}" sibTransId="{FAAC9446-5EF6-4B01-B978-86314BA09CEF}"/>
    <dgm:cxn modelId="{3A12EA5B-3AD3-496D-8E8F-73E6FCD1F34A}" type="presOf" srcId="{30C6BB45-0EAD-4A5F-B3F4-33DA8BE5ACAA}" destId="{00248500-4C2E-4439-B297-B3E65DEA7E44}" srcOrd="0" destOrd="0" presId="urn:microsoft.com/office/officeart/2005/8/layout/rings+Icon"/>
    <dgm:cxn modelId="{AE277E8B-21A5-4FB3-92F5-C1EB6A02596F}" srcId="{BC556C8F-0532-4ABE-A316-EC810D7B7902}" destId="{7FC821C4-7AAE-43A9-A678-93F3C5C203EF}" srcOrd="0" destOrd="0" parTransId="{44753F06-4267-4506-BF6B-9231C0373192}" sibTransId="{F8626EC0-14F8-498C-A5B4-E2BCF6503232}"/>
    <dgm:cxn modelId="{82281EA0-FC80-4635-886A-F8C520824D4A}" type="presOf" srcId="{7FC821C4-7AAE-43A9-A678-93F3C5C203EF}" destId="{37958A98-BF81-47E2-84FF-2E0F1690B4EF}" srcOrd="0" destOrd="0" presId="urn:microsoft.com/office/officeart/2005/8/layout/rings+Icon"/>
    <dgm:cxn modelId="{C007E7AB-C663-4B9F-BDA7-48B0313A36F9}" srcId="{BC556C8F-0532-4ABE-A316-EC810D7B7902}" destId="{30C6BB45-0EAD-4A5F-B3F4-33DA8BE5ACAA}" srcOrd="1" destOrd="0" parTransId="{B1370489-33F2-4042-B525-EC479B23A0D6}" sibTransId="{48E30570-66EC-4DF8-858B-82FFFCCB999C}"/>
    <dgm:cxn modelId="{0F4958BE-8B3A-4EBE-AC47-5B18AA97788F}" type="presOf" srcId="{BC556C8F-0532-4ABE-A316-EC810D7B7902}" destId="{04A5A0E2-2A70-42D9-ADDF-2B88CA43CBC9}" srcOrd="0" destOrd="0" presId="urn:microsoft.com/office/officeart/2005/8/layout/rings+Icon"/>
    <dgm:cxn modelId="{CCC03AD3-4C68-4E5E-B65C-09F3265367A2}" type="presOf" srcId="{56D11BDC-4639-4201-88EB-FC34CFAE8581}" destId="{D384130F-7F86-4D33-93C6-77DD2979F8CE}" srcOrd="0" destOrd="0" presId="urn:microsoft.com/office/officeart/2005/8/layout/rings+Icon"/>
    <dgm:cxn modelId="{D23AA91A-821B-4D4D-B2FA-AC69AF7B97D3}" type="presParOf" srcId="{04A5A0E2-2A70-42D9-ADDF-2B88CA43CBC9}" destId="{37958A98-BF81-47E2-84FF-2E0F1690B4EF}" srcOrd="0" destOrd="0" presId="urn:microsoft.com/office/officeart/2005/8/layout/rings+Icon"/>
    <dgm:cxn modelId="{1ACEBA88-98EB-4A64-B26C-F4A4FB4B6FA3}" type="presParOf" srcId="{04A5A0E2-2A70-42D9-ADDF-2B88CA43CBC9}" destId="{00248500-4C2E-4439-B297-B3E65DEA7E44}" srcOrd="1" destOrd="0" presId="urn:microsoft.com/office/officeart/2005/8/layout/rings+Icon"/>
    <dgm:cxn modelId="{D5DDF2AE-E77E-430C-B011-B46F37838EEF}" type="presParOf" srcId="{04A5A0E2-2A70-42D9-ADDF-2B88CA43CBC9}" destId="{D384130F-7F86-4D33-93C6-77DD2979F8CE}"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556C8F-0532-4ABE-A316-EC810D7B7902}"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7FC821C4-7AAE-43A9-A678-93F3C5C203EF}">
      <dgm:prSet phldrT="[Text]" custT="1"/>
      <dgm:spPr/>
      <dgm:t>
        <a:bodyPr/>
        <a:lstStyle/>
        <a:p>
          <a:pPr>
            <a:spcAft>
              <a:spcPts val="600"/>
            </a:spcAft>
          </a:pPr>
          <a:r>
            <a:rPr lang="en-US" sz="3600" b="1" dirty="0"/>
            <a:t>2017</a:t>
          </a:r>
        </a:p>
        <a:p>
          <a:pPr>
            <a:spcAft>
              <a:spcPts val="600"/>
            </a:spcAft>
          </a:pPr>
          <a:r>
            <a:rPr lang="en-US" sz="2400" i="1" dirty="0"/>
            <a:t>Fowl River Marsh Health Study Begins (Funder Request); Bylaws changed</a:t>
          </a:r>
        </a:p>
      </dgm:t>
    </dgm:pt>
    <dgm:pt modelId="{44753F06-4267-4506-BF6B-9231C0373192}" type="parTrans" cxnId="{AE277E8B-21A5-4FB3-92F5-C1EB6A02596F}">
      <dgm:prSet/>
      <dgm:spPr/>
      <dgm:t>
        <a:bodyPr/>
        <a:lstStyle/>
        <a:p>
          <a:endParaRPr lang="en-US"/>
        </a:p>
      </dgm:t>
    </dgm:pt>
    <dgm:pt modelId="{F8626EC0-14F8-498C-A5B4-E2BCF6503232}" type="sibTrans" cxnId="{AE277E8B-21A5-4FB3-92F5-C1EB6A02596F}">
      <dgm:prSet/>
      <dgm:spPr/>
      <dgm:t>
        <a:bodyPr/>
        <a:lstStyle/>
        <a:p>
          <a:endParaRPr lang="en-US"/>
        </a:p>
      </dgm:t>
    </dgm:pt>
    <dgm:pt modelId="{30C6BB45-0EAD-4A5F-B3F4-33DA8BE5ACAA}">
      <dgm:prSet phldrT="[Text]" custT="1"/>
      <dgm:spPr/>
      <dgm:t>
        <a:bodyPr/>
        <a:lstStyle/>
        <a:p>
          <a:r>
            <a:rPr lang="en-US" sz="3600" b="1" dirty="0"/>
            <a:t>2020</a:t>
          </a:r>
          <a:br>
            <a:rPr lang="en-US" sz="3600" dirty="0"/>
          </a:br>
          <a:r>
            <a:rPr lang="en-US" sz="2400" i="1" dirty="0"/>
            <a:t>BCG to WCI- The D’Olive Watershed Test; Back to Stressor Matrix</a:t>
          </a:r>
        </a:p>
      </dgm:t>
    </dgm:pt>
    <dgm:pt modelId="{B1370489-33F2-4042-B525-EC479B23A0D6}" type="parTrans" cxnId="{C007E7AB-C663-4B9F-BDA7-48B0313A36F9}">
      <dgm:prSet/>
      <dgm:spPr/>
      <dgm:t>
        <a:bodyPr/>
        <a:lstStyle/>
        <a:p>
          <a:endParaRPr lang="en-US"/>
        </a:p>
      </dgm:t>
    </dgm:pt>
    <dgm:pt modelId="{48E30570-66EC-4DF8-858B-82FFFCCB999C}" type="sibTrans" cxnId="{C007E7AB-C663-4B9F-BDA7-48B0313A36F9}">
      <dgm:prSet/>
      <dgm:spPr/>
      <dgm:t>
        <a:bodyPr/>
        <a:lstStyle/>
        <a:p>
          <a:endParaRPr lang="en-US"/>
        </a:p>
      </dgm:t>
    </dgm:pt>
    <dgm:pt modelId="{56D11BDC-4639-4201-88EB-FC34CFAE8581}">
      <dgm:prSet phldrT="[Text]" custT="1"/>
      <dgm:spPr/>
      <dgm:t>
        <a:bodyPr/>
        <a:lstStyle/>
        <a:p>
          <a:r>
            <a:rPr lang="en-US" sz="3600" b="1" dirty="0"/>
            <a:t>2018-19</a:t>
          </a:r>
          <a:br>
            <a:rPr lang="en-US" sz="2800" dirty="0"/>
          </a:br>
          <a:r>
            <a:rPr lang="en-US" sz="2400" dirty="0"/>
            <a:t>Second CCMP Update published; New Co-Chairs; GNC Coal Ash Request </a:t>
          </a:r>
          <a:endParaRPr lang="en-US" sz="2400" i="1" dirty="0"/>
        </a:p>
      </dgm:t>
    </dgm:pt>
    <dgm:pt modelId="{3B7FF040-6651-436F-8794-135DE29F9572}" type="parTrans" cxnId="{3A419940-BCE8-4FBE-AACB-C7E745654960}">
      <dgm:prSet/>
      <dgm:spPr/>
      <dgm:t>
        <a:bodyPr/>
        <a:lstStyle/>
        <a:p>
          <a:endParaRPr lang="en-US"/>
        </a:p>
      </dgm:t>
    </dgm:pt>
    <dgm:pt modelId="{FAAC9446-5EF6-4B01-B978-86314BA09CEF}" type="sibTrans" cxnId="{3A419940-BCE8-4FBE-AACB-C7E745654960}">
      <dgm:prSet/>
      <dgm:spPr/>
      <dgm:t>
        <a:bodyPr/>
        <a:lstStyle/>
        <a:p>
          <a:endParaRPr lang="en-US"/>
        </a:p>
      </dgm:t>
    </dgm:pt>
    <dgm:pt modelId="{04A5A0E2-2A70-42D9-ADDF-2B88CA43CBC9}" type="pres">
      <dgm:prSet presAssocID="{BC556C8F-0532-4ABE-A316-EC810D7B7902}" presName="Name0" presStyleCnt="0">
        <dgm:presLayoutVars>
          <dgm:chMax val="7"/>
          <dgm:dir/>
          <dgm:resizeHandles val="exact"/>
        </dgm:presLayoutVars>
      </dgm:prSet>
      <dgm:spPr/>
    </dgm:pt>
    <dgm:pt modelId="{37958A98-BF81-47E2-84FF-2E0F1690B4EF}" type="pres">
      <dgm:prSet presAssocID="{BC556C8F-0532-4ABE-A316-EC810D7B7902}" presName="ellipse1" presStyleLbl="vennNode1" presStyleIdx="0" presStyleCnt="3" custScaleX="103337" custScaleY="101146" custLinFactNeighborX="-18025">
        <dgm:presLayoutVars>
          <dgm:bulletEnabled val="1"/>
        </dgm:presLayoutVars>
      </dgm:prSet>
      <dgm:spPr/>
    </dgm:pt>
    <dgm:pt modelId="{00248500-4C2E-4439-B297-B3E65DEA7E44}" type="pres">
      <dgm:prSet presAssocID="{BC556C8F-0532-4ABE-A316-EC810D7B7902}" presName="ellipse2" presStyleLbl="vennNode1" presStyleIdx="1" presStyleCnt="3" custLinFactNeighborX="-736" custLinFactNeighborY="7374">
        <dgm:presLayoutVars>
          <dgm:bulletEnabled val="1"/>
        </dgm:presLayoutVars>
      </dgm:prSet>
      <dgm:spPr/>
    </dgm:pt>
    <dgm:pt modelId="{D384130F-7F86-4D33-93C6-77DD2979F8CE}" type="pres">
      <dgm:prSet presAssocID="{BC556C8F-0532-4ABE-A316-EC810D7B7902}" presName="ellipse3" presStyleLbl="vennNode1" presStyleIdx="2" presStyleCnt="3" custScaleX="108969" custScaleY="102293" custLinFactNeighborX="12203">
        <dgm:presLayoutVars>
          <dgm:bulletEnabled val="1"/>
        </dgm:presLayoutVars>
      </dgm:prSet>
      <dgm:spPr/>
    </dgm:pt>
  </dgm:ptLst>
  <dgm:cxnLst>
    <dgm:cxn modelId="{3A419940-BCE8-4FBE-AACB-C7E745654960}" srcId="{BC556C8F-0532-4ABE-A316-EC810D7B7902}" destId="{56D11BDC-4639-4201-88EB-FC34CFAE8581}" srcOrd="2" destOrd="0" parTransId="{3B7FF040-6651-436F-8794-135DE29F9572}" sibTransId="{FAAC9446-5EF6-4B01-B978-86314BA09CEF}"/>
    <dgm:cxn modelId="{3A12EA5B-3AD3-496D-8E8F-73E6FCD1F34A}" type="presOf" srcId="{30C6BB45-0EAD-4A5F-B3F4-33DA8BE5ACAA}" destId="{00248500-4C2E-4439-B297-B3E65DEA7E44}" srcOrd="0" destOrd="0" presId="urn:microsoft.com/office/officeart/2005/8/layout/rings+Icon"/>
    <dgm:cxn modelId="{AE277E8B-21A5-4FB3-92F5-C1EB6A02596F}" srcId="{BC556C8F-0532-4ABE-A316-EC810D7B7902}" destId="{7FC821C4-7AAE-43A9-A678-93F3C5C203EF}" srcOrd="0" destOrd="0" parTransId="{44753F06-4267-4506-BF6B-9231C0373192}" sibTransId="{F8626EC0-14F8-498C-A5B4-E2BCF6503232}"/>
    <dgm:cxn modelId="{82281EA0-FC80-4635-886A-F8C520824D4A}" type="presOf" srcId="{7FC821C4-7AAE-43A9-A678-93F3C5C203EF}" destId="{37958A98-BF81-47E2-84FF-2E0F1690B4EF}" srcOrd="0" destOrd="0" presId="urn:microsoft.com/office/officeart/2005/8/layout/rings+Icon"/>
    <dgm:cxn modelId="{C007E7AB-C663-4B9F-BDA7-48B0313A36F9}" srcId="{BC556C8F-0532-4ABE-A316-EC810D7B7902}" destId="{30C6BB45-0EAD-4A5F-B3F4-33DA8BE5ACAA}" srcOrd="1" destOrd="0" parTransId="{B1370489-33F2-4042-B525-EC479B23A0D6}" sibTransId="{48E30570-66EC-4DF8-858B-82FFFCCB999C}"/>
    <dgm:cxn modelId="{0F4958BE-8B3A-4EBE-AC47-5B18AA97788F}" type="presOf" srcId="{BC556C8F-0532-4ABE-A316-EC810D7B7902}" destId="{04A5A0E2-2A70-42D9-ADDF-2B88CA43CBC9}" srcOrd="0" destOrd="0" presId="urn:microsoft.com/office/officeart/2005/8/layout/rings+Icon"/>
    <dgm:cxn modelId="{CCC03AD3-4C68-4E5E-B65C-09F3265367A2}" type="presOf" srcId="{56D11BDC-4639-4201-88EB-FC34CFAE8581}" destId="{D384130F-7F86-4D33-93C6-77DD2979F8CE}" srcOrd="0" destOrd="0" presId="urn:microsoft.com/office/officeart/2005/8/layout/rings+Icon"/>
    <dgm:cxn modelId="{D23AA91A-821B-4D4D-B2FA-AC69AF7B97D3}" type="presParOf" srcId="{04A5A0E2-2A70-42D9-ADDF-2B88CA43CBC9}" destId="{37958A98-BF81-47E2-84FF-2E0F1690B4EF}" srcOrd="0" destOrd="0" presId="urn:microsoft.com/office/officeart/2005/8/layout/rings+Icon"/>
    <dgm:cxn modelId="{1ACEBA88-98EB-4A64-B26C-F4A4FB4B6FA3}" type="presParOf" srcId="{04A5A0E2-2A70-42D9-ADDF-2B88CA43CBC9}" destId="{00248500-4C2E-4439-B297-B3E65DEA7E44}" srcOrd="1" destOrd="0" presId="urn:microsoft.com/office/officeart/2005/8/layout/rings+Icon"/>
    <dgm:cxn modelId="{D5DDF2AE-E77E-430C-B011-B46F37838EEF}" type="presParOf" srcId="{04A5A0E2-2A70-42D9-ADDF-2B88CA43CBC9}" destId="{D384130F-7F86-4D33-93C6-77DD2979F8CE}"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C556C8F-0532-4ABE-A316-EC810D7B7902}"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7FC821C4-7AAE-43A9-A678-93F3C5C203EF}">
      <dgm:prSet phldrT="[Text]" custT="1"/>
      <dgm:spPr/>
      <dgm:t>
        <a:bodyPr/>
        <a:lstStyle/>
        <a:p>
          <a:pPr>
            <a:spcAft>
              <a:spcPts val="600"/>
            </a:spcAft>
          </a:pPr>
          <a:r>
            <a:rPr lang="en-US" sz="3600" b="1" dirty="0"/>
            <a:t>2020</a:t>
          </a:r>
        </a:p>
        <a:p>
          <a:pPr>
            <a:spcAft>
              <a:spcPts val="600"/>
            </a:spcAft>
          </a:pPr>
          <a:r>
            <a:rPr lang="en-US" sz="2400" i="1" dirty="0"/>
            <a:t>The Decadal Study underway</a:t>
          </a:r>
        </a:p>
      </dgm:t>
    </dgm:pt>
    <dgm:pt modelId="{44753F06-4267-4506-BF6B-9231C0373192}" type="parTrans" cxnId="{AE277E8B-21A5-4FB3-92F5-C1EB6A02596F}">
      <dgm:prSet/>
      <dgm:spPr/>
      <dgm:t>
        <a:bodyPr/>
        <a:lstStyle/>
        <a:p>
          <a:endParaRPr lang="en-US"/>
        </a:p>
      </dgm:t>
    </dgm:pt>
    <dgm:pt modelId="{F8626EC0-14F8-498C-A5B4-E2BCF6503232}" type="sibTrans" cxnId="{AE277E8B-21A5-4FB3-92F5-C1EB6A02596F}">
      <dgm:prSet/>
      <dgm:spPr/>
      <dgm:t>
        <a:bodyPr/>
        <a:lstStyle/>
        <a:p>
          <a:endParaRPr lang="en-US"/>
        </a:p>
      </dgm:t>
    </dgm:pt>
    <dgm:pt modelId="{30C6BB45-0EAD-4A5F-B3F4-33DA8BE5ACAA}">
      <dgm:prSet phldrT="[Text]" custT="1"/>
      <dgm:spPr/>
      <dgm:t>
        <a:bodyPr/>
        <a:lstStyle/>
        <a:p>
          <a:r>
            <a:rPr lang="en-US" sz="3600" b="1" dirty="0"/>
            <a:t>2022</a:t>
          </a:r>
          <a:br>
            <a:rPr lang="en-US" sz="3600" dirty="0"/>
          </a:br>
          <a:r>
            <a:rPr lang="en-US" sz="2400" i="1" dirty="0"/>
            <a:t>Stressor Matrix, Determining Data Gaps; Begin discussions about updating the Monitoring Framework</a:t>
          </a:r>
        </a:p>
      </dgm:t>
    </dgm:pt>
    <dgm:pt modelId="{B1370489-33F2-4042-B525-EC479B23A0D6}" type="parTrans" cxnId="{C007E7AB-C663-4B9F-BDA7-48B0313A36F9}">
      <dgm:prSet/>
      <dgm:spPr/>
      <dgm:t>
        <a:bodyPr/>
        <a:lstStyle/>
        <a:p>
          <a:endParaRPr lang="en-US"/>
        </a:p>
      </dgm:t>
    </dgm:pt>
    <dgm:pt modelId="{48E30570-66EC-4DF8-858B-82FFFCCB999C}" type="sibTrans" cxnId="{C007E7AB-C663-4B9F-BDA7-48B0313A36F9}">
      <dgm:prSet/>
      <dgm:spPr/>
      <dgm:t>
        <a:bodyPr/>
        <a:lstStyle/>
        <a:p>
          <a:endParaRPr lang="en-US"/>
        </a:p>
      </dgm:t>
    </dgm:pt>
    <dgm:pt modelId="{56D11BDC-4639-4201-88EB-FC34CFAE8581}">
      <dgm:prSet phldrT="[Text]" custT="1"/>
      <dgm:spPr/>
      <dgm:t>
        <a:bodyPr/>
        <a:lstStyle/>
        <a:p>
          <a:r>
            <a:rPr lang="en-US" sz="3600" b="1" dirty="0"/>
            <a:t>2021</a:t>
          </a:r>
          <a:br>
            <a:rPr lang="en-US" sz="2800" dirty="0"/>
          </a:br>
          <a:r>
            <a:rPr lang="en-US" sz="2400" dirty="0"/>
            <a:t>Revisiting the State of the Bay, Stressor Matrix, Modeling outputs of Decadal Study</a:t>
          </a:r>
          <a:endParaRPr lang="en-US" sz="2400" i="1" dirty="0"/>
        </a:p>
      </dgm:t>
    </dgm:pt>
    <dgm:pt modelId="{3B7FF040-6651-436F-8794-135DE29F9572}" type="parTrans" cxnId="{3A419940-BCE8-4FBE-AACB-C7E745654960}">
      <dgm:prSet/>
      <dgm:spPr/>
      <dgm:t>
        <a:bodyPr/>
        <a:lstStyle/>
        <a:p>
          <a:endParaRPr lang="en-US"/>
        </a:p>
      </dgm:t>
    </dgm:pt>
    <dgm:pt modelId="{FAAC9446-5EF6-4B01-B978-86314BA09CEF}" type="sibTrans" cxnId="{3A419940-BCE8-4FBE-AACB-C7E745654960}">
      <dgm:prSet/>
      <dgm:spPr/>
      <dgm:t>
        <a:bodyPr/>
        <a:lstStyle/>
        <a:p>
          <a:endParaRPr lang="en-US"/>
        </a:p>
      </dgm:t>
    </dgm:pt>
    <dgm:pt modelId="{04A5A0E2-2A70-42D9-ADDF-2B88CA43CBC9}" type="pres">
      <dgm:prSet presAssocID="{BC556C8F-0532-4ABE-A316-EC810D7B7902}" presName="Name0" presStyleCnt="0">
        <dgm:presLayoutVars>
          <dgm:chMax val="7"/>
          <dgm:dir/>
          <dgm:resizeHandles val="exact"/>
        </dgm:presLayoutVars>
      </dgm:prSet>
      <dgm:spPr/>
    </dgm:pt>
    <dgm:pt modelId="{37958A98-BF81-47E2-84FF-2E0F1690B4EF}" type="pres">
      <dgm:prSet presAssocID="{BC556C8F-0532-4ABE-A316-EC810D7B7902}" presName="ellipse1" presStyleLbl="vennNode1" presStyleIdx="0" presStyleCnt="3" custScaleX="99434" custScaleY="89469" custLinFactNeighborX="-18025">
        <dgm:presLayoutVars>
          <dgm:bulletEnabled val="1"/>
        </dgm:presLayoutVars>
      </dgm:prSet>
      <dgm:spPr/>
    </dgm:pt>
    <dgm:pt modelId="{00248500-4C2E-4439-B297-B3E65DEA7E44}" type="pres">
      <dgm:prSet presAssocID="{BC556C8F-0532-4ABE-A316-EC810D7B7902}" presName="ellipse2" presStyleLbl="vennNode1" presStyleIdx="1" presStyleCnt="3" custLinFactNeighborX="-4999" custLinFactNeighborY="-4202">
        <dgm:presLayoutVars>
          <dgm:bulletEnabled val="1"/>
        </dgm:presLayoutVars>
      </dgm:prSet>
      <dgm:spPr/>
    </dgm:pt>
    <dgm:pt modelId="{D384130F-7F86-4D33-93C6-77DD2979F8CE}" type="pres">
      <dgm:prSet presAssocID="{BC556C8F-0532-4ABE-A316-EC810D7B7902}" presName="ellipse3" presStyleLbl="vennNode1" presStyleIdx="2" presStyleCnt="3" custScaleX="98658" custLinFactNeighborX="9588">
        <dgm:presLayoutVars>
          <dgm:bulletEnabled val="1"/>
        </dgm:presLayoutVars>
      </dgm:prSet>
      <dgm:spPr/>
    </dgm:pt>
  </dgm:ptLst>
  <dgm:cxnLst>
    <dgm:cxn modelId="{3A419940-BCE8-4FBE-AACB-C7E745654960}" srcId="{BC556C8F-0532-4ABE-A316-EC810D7B7902}" destId="{56D11BDC-4639-4201-88EB-FC34CFAE8581}" srcOrd="2" destOrd="0" parTransId="{3B7FF040-6651-436F-8794-135DE29F9572}" sibTransId="{FAAC9446-5EF6-4B01-B978-86314BA09CEF}"/>
    <dgm:cxn modelId="{3A12EA5B-3AD3-496D-8E8F-73E6FCD1F34A}" type="presOf" srcId="{30C6BB45-0EAD-4A5F-B3F4-33DA8BE5ACAA}" destId="{00248500-4C2E-4439-B297-B3E65DEA7E44}" srcOrd="0" destOrd="0" presId="urn:microsoft.com/office/officeart/2005/8/layout/rings+Icon"/>
    <dgm:cxn modelId="{AE277E8B-21A5-4FB3-92F5-C1EB6A02596F}" srcId="{BC556C8F-0532-4ABE-A316-EC810D7B7902}" destId="{7FC821C4-7AAE-43A9-A678-93F3C5C203EF}" srcOrd="0" destOrd="0" parTransId="{44753F06-4267-4506-BF6B-9231C0373192}" sibTransId="{F8626EC0-14F8-498C-A5B4-E2BCF6503232}"/>
    <dgm:cxn modelId="{82281EA0-FC80-4635-886A-F8C520824D4A}" type="presOf" srcId="{7FC821C4-7AAE-43A9-A678-93F3C5C203EF}" destId="{37958A98-BF81-47E2-84FF-2E0F1690B4EF}" srcOrd="0" destOrd="0" presId="urn:microsoft.com/office/officeart/2005/8/layout/rings+Icon"/>
    <dgm:cxn modelId="{C007E7AB-C663-4B9F-BDA7-48B0313A36F9}" srcId="{BC556C8F-0532-4ABE-A316-EC810D7B7902}" destId="{30C6BB45-0EAD-4A5F-B3F4-33DA8BE5ACAA}" srcOrd="1" destOrd="0" parTransId="{B1370489-33F2-4042-B525-EC479B23A0D6}" sibTransId="{48E30570-66EC-4DF8-858B-82FFFCCB999C}"/>
    <dgm:cxn modelId="{0F4958BE-8B3A-4EBE-AC47-5B18AA97788F}" type="presOf" srcId="{BC556C8F-0532-4ABE-A316-EC810D7B7902}" destId="{04A5A0E2-2A70-42D9-ADDF-2B88CA43CBC9}" srcOrd="0" destOrd="0" presId="urn:microsoft.com/office/officeart/2005/8/layout/rings+Icon"/>
    <dgm:cxn modelId="{CCC03AD3-4C68-4E5E-B65C-09F3265367A2}" type="presOf" srcId="{56D11BDC-4639-4201-88EB-FC34CFAE8581}" destId="{D384130F-7F86-4D33-93C6-77DD2979F8CE}" srcOrd="0" destOrd="0" presId="urn:microsoft.com/office/officeart/2005/8/layout/rings+Icon"/>
    <dgm:cxn modelId="{D23AA91A-821B-4D4D-B2FA-AC69AF7B97D3}" type="presParOf" srcId="{04A5A0E2-2A70-42D9-ADDF-2B88CA43CBC9}" destId="{37958A98-BF81-47E2-84FF-2E0F1690B4EF}" srcOrd="0" destOrd="0" presId="urn:microsoft.com/office/officeart/2005/8/layout/rings+Icon"/>
    <dgm:cxn modelId="{1ACEBA88-98EB-4A64-B26C-F4A4FB4B6FA3}" type="presParOf" srcId="{04A5A0E2-2A70-42D9-ADDF-2B88CA43CBC9}" destId="{00248500-4C2E-4439-B297-B3E65DEA7E44}" srcOrd="1" destOrd="0" presId="urn:microsoft.com/office/officeart/2005/8/layout/rings+Icon"/>
    <dgm:cxn modelId="{D5DDF2AE-E77E-430C-B011-B46F37838EEF}" type="presParOf" srcId="{04A5A0E2-2A70-42D9-ADDF-2B88CA43CBC9}" destId="{D384130F-7F86-4D33-93C6-77DD2979F8CE}"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C556C8F-0532-4ABE-A316-EC810D7B7902}"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7FC821C4-7AAE-43A9-A678-93F3C5C203EF}">
      <dgm:prSet phldrT="[Text]" custT="1"/>
      <dgm:spPr>
        <a:solidFill>
          <a:schemeClr val="accent6">
            <a:lumMod val="60000"/>
            <a:lumOff val="40000"/>
            <a:alpha val="50000"/>
          </a:schemeClr>
        </a:solidFill>
      </dgm:spPr>
      <dgm:t>
        <a:bodyPr/>
        <a:lstStyle/>
        <a:p>
          <a:r>
            <a:rPr lang="en-US" sz="3600" b="1" dirty="0"/>
            <a:t>2023</a:t>
          </a:r>
        </a:p>
        <a:p>
          <a:r>
            <a:rPr lang="en-US" sz="2400" i="1" dirty="0"/>
            <a:t>Building a foundation for </a:t>
          </a:r>
          <a:r>
            <a:rPr lang="en-US" sz="2400" b="1" i="1" u="sng" dirty="0"/>
            <a:t>Third CCMP</a:t>
          </a:r>
          <a:r>
            <a:rPr lang="en-US" sz="2400" i="1" dirty="0"/>
            <a:t>: Stressor Matrix Finalization; Synthesis of Watershed Plans; CCMP Evaluation; Bylaws update</a:t>
          </a:r>
        </a:p>
      </dgm:t>
    </dgm:pt>
    <dgm:pt modelId="{44753F06-4267-4506-BF6B-9231C0373192}" type="parTrans" cxnId="{AE277E8B-21A5-4FB3-92F5-C1EB6A02596F}">
      <dgm:prSet/>
      <dgm:spPr/>
      <dgm:t>
        <a:bodyPr/>
        <a:lstStyle/>
        <a:p>
          <a:endParaRPr lang="en-US"/>
        </a:p>
      </dgm:t>
    </dgm:pt>
    <dgm:pt modelId="{F8626EC0-14F8-498C-A5B4-E2BCF6503232}" type="sibTrans" cxnId="{AE277E8B-21A5-4FB3-92F5-C1EB6A02596F}">
      <dgm:prSet/>
      <dgm:spPr/>
      <dgm:t>
        <a:bodyPr/>
        <a:lstStyle/>
        <a:p>
          <a:endParaRPr lang="en-US"/>
        </a:p>
      </dgm:t>
    </dgm:pt>
    <dgm:pt modelId="{30C6BB45-0EAD-4A5F-B3F4-33DA8BE5ACAA}">
      <dgm:prSet phldrT="[Text]" custT="1"/>
      <dgm:spPr>
        <a:solidFill>
          <a:schemeClr val="accent6">
            <a:lumMod val="60000"/>
            <a:lumOff val="40000"/>
            <a:alpha val="50000"/>
          </a:schemeClr>
        </a:solidFill>
      </dgm:spPr>
      <dgm:t>
        <a:bodyPr/>
        <a:lstStyle/>
        <a:p>
          <a:r>
            <a:rPr lang="en-US" sz="3600" b="1" dirty="0"/>
            <a:t>2025</a:t>
          </a:r>
          <a:br>
            <a:rPr lang="en-US" sz="3600" dirty="0"/>
          </a:br>
          <a:r>
            <a:rPr lang="en-US" sz="2400" b="1" u="sng" dirty="0"/>
            <a:t>Third CCMP </a:t>
          </a:r>
          <a:r>
            <a:rPr lang="en-US" sz="2400" dirty="0"/>
            <a:t>to be published.</a:t>
          </a:r>
          <a:endParaRPr lang="en-US" sz="2400" i="1" dirty="0"/>
        </a:p>
      </dgm:t>
    </dgm:pt>
    <dgm:pt modelId="{B1370489-33F2-4042-B525-EC479B23A0D6}" type="parTrans" cxnId="{C007E7AB-C663-4B9F-BDA7-48B0313A36F9}">
      <dgm:prSet/>
      <dgm:spPr/>
      <dgm:t>
        <a:bodyPr/>
        <a:lstStyle/>
        <a:p>
          <a:endParaRPr lang="en-US"/>
        </a:p>
      </dgm:t>
    </dgm:pt>
    <dgm:pt modelId="{48E30570-66EC-4DF8-858B-82FFFCCB999C}" type="sibTrans" cxnId="{C007E7AB-C663-4B9F-BDA7-48B0313A36F9}">
      <dgm:prSet/>
      <dgm:spPr/>
      <dgm:t>
        <a:bodyPr/>
        <a:lstStyle/>
        <a:p>
          <a:endParaRPr lang="en-US"/>
        </a:p>
      </dgm:t>
    </dgm:pt>
    <dgm:pt modelId="{56D11BDC-4639-4201-88EB-FC34CFAE8581}">
      <dgm:prSet phldrT="[Text]" custT="1"/>
      <dgm:spPr>
        <a:solidFill>
          <a:schemeClr val="accent6">
            <a:lumMod val="60000"/>
            <a:lumOff val="40000"/>
            <a:alpha val="50000"/>
          </a:schemeClr>
        </a:solidFill>
      </dgm:spPr>
      <dgm:t>
        <a:bodyPr/>
        <a:lstStyle/>
        <a:p>
          <a:r>
            <a:rPr lang="en-US" sz="3600" b="1" dirty="0"/>
            <a:t>2024</a:t>
          </a:r>
          <a:br>
            <a:rPr lang="en-US" sz="2800" dirty="0"/>
          </a:br>
          <a:r>
            <a:rPr lang="en-US" sz="2400" dirty="0"/>
            <a:t>Next</a:t>
          </a:r>
          <a:r>
            <a:rPr lang="en-US" sz="2800" dirty="0"/>
            <a:t> </a:t>
          </a:r>
          <a:br>
            <a:rPr lang="en-US" sz="2800" dirty="0"/>
          </a:br>
          <a:r>
            <a:rPr lang="en-US" sz="2400" dirty="0"/>
            <a:t>State of the Bay;</a:t>
          </a:r>
          <a:br>
            <a:rPr lang="en-US" sz="2400" dirty="0"/>
          </a:br>
          <a:r>
            <a:rPr lang="en-US" sz="2400" dirty="0"/>
            <a:t>Synthesis of all we know to inform EST Strategy</a:t>
          </a:r>
          <a:endParaRPr lang="en-US" sz="2400" i="1" dirty="0"/>
        </a:p>
      </dgm:t>
    </dgm:pt>
    <dgm:pt modelId="{3B7FF040-6651-436F-8794-135DE29F9572}" type="parTrans" cxnId="{3A419940-BCE8-4FBE-AACB-C7E745654960}">
      <dgm:prSet/>
      <dgm:spPr/>
      <dgm:t>
        <a:bodyPr/>
        <a:lstStyle/>
        <a:p>
          <a:endParaRPr lang="en-US"/>
        </a:p>
      </dgm:t>
    </dgm:pt>
    <dgm:pt modelId="{FAAC9446-5EF6-4B01-B978-86314BA09CEF}" type="sibTrans" cxnId="{3A419940-BCE8-4FBE-AACB-C7E745654960}">
      <dgm:prSet/>
      <dgm:spPr/>
      <dgm:t>
        <a:bodyPr/>
        <a:lstStyle/>
        <a:p>
          <a:endParaRPr lang="en-US"/>
        </a:p>
      </dgm:t>
    </dgm:pt>
    <dgm:pt modelId="{04A5A0E2-2A70-42D9-ADDF-2B88CA43CBC9}" type="pres">
      <dgm:prSet presAssocID="{BC556C8F-0532-4ABE-A316-EC810D7B7902}" presName="Name0" presStyleCnt="0">
        <dgm:presLayoutVars>
          <dgm:chMax val="7"/>
          <dgm:dir/>
          <dgm:resizeHandles val="exact"/>
        </dgm:presLayoutVars>
      </dgm:prSet>
      <dgm:spPr/>
    </dgm:pt>
    <dgm:pt modelId="{37958A98-BF81-47E2-84FF-2E0F1690B4EF}" type="pres">
      <dgm:prSet presAssocID="{BC556C8F-0532-4ABE-A316-EC810D7B7902}" presName="ellipse1" presStyleLbl="vennNode1" presStyleIdx="0" presStyleCnt="3" custScaleX="138213" custScaleY="111536" custLinFactNeighborX="-18025">
        <dgm:presLayoutVars>
          <dgm:bulletEnabled val="1"/>
        </dgm:presLayoutVars>
      </dgm:prSet>
      <dgm:spPr/>
    </dgm:pt>
    <dgm:pt modelId="{00248500-4C2E-4439-B297-B3E65DEA7E44}" type="pres">
      <dgm:prSet presAssocID="{BC556C8F-0532-4ABE-A316-EC810D7B7902}" presName="ellipse2" presStyleLbl="vennNode1" presStyleIdx="1" presStyleCnt="3" custScaleY="87572" custLinFactNeighborX="1970">
        <dgm:presLayoutVars>
          <dgm:bulletEnabled val="1"/>
        </dgm:presLayoutVars>
      </dgm:prSet>
      <dgm:spPr/>
    </dgm:pt>
    <dgm:pt modelId="{D384130F-7F86-4D33-93C6-77DD2979F8CE}" type="pres">
      <dgm:prSet presAssocID="{BC556C8F-0532-4ABE-A316-EC810D7B7902}" presName="ellipse3" presStyleLbl="vennNode1" presStyleIdx="2" presStyleCnt="3" custScaleX="123204" custLinFactNeighborX="7005">
        <dgm:presLayoutVars>
          <dgm:bulletEnabled val="1"/>
        </dgm:presLayoutVars>
      </dgm:prSet>
      <dgm:spPr/>
    </dgm:pt>
  </dgm:ptLst>
  <dgm:cxnLst>
    <dgm:cxn modelId="{3A419940-BCE8-4FBE-AACB-C7E745654960}" srcId="{BC556C8F-0532-4ABE-A316-EC810D7B7902}" destId="{56D11BDC-4639-4201-88EB-FC34CFAE8581}" srcOrd="2" destOrd="0" parTransId="{3B7FF040-6651-436F-8794-135DE29F9572}" sibTransId="{FAAC9446-5EF6-4B01-B978-86314BA09CEF}"/>
    <dgm:cxn modelId="{3A12EA5B-3AD3-496D-8E8F-73E6FCD1F34A}" type="presOf" srcId="{30C6BB45-0EAD-4A5F-B3F4-33DA8BE5ACAA}" destId="{00248500-4C2E-4439-B297-B3E65DEA7E44}" srcOrd="0" destOrd="0" presId="urn:microsoft.com/office/officeart/2005/8/layout/rings+Icon"/>
    <dgm:cxn modelId="{AE277E8B-21A5-4FB3-92F5-C1EB6A02596F}" srcId="{BC556C8F-0532-4ABE-A316-EC810D7B7902}" destId="{7FC821C4-7AAE-43A9-A678-93F3C5C203EF}" srcOrd="0" destOrd="0" parTransId="{44753F06-4267-4506-BF6B-9231C0373192}" sibTransId="{F8626EC0-14F8-498C-A5B4-E2BCF6503232}"/>
    <dgm:cxn modelId="{82281EA0-FC80-4635-886A-F8C520824D4A}" type="presOf" srcId="{7FC821C4-7AAE-43A9-A678-93F3C5C203EF}" destId="{37958A98-BF81-47E2-84FF-2E0F1690B4EF}" srcOrd="0" destOrd="0" presId="urn:microsoft.com/office/officeart/2005/8/layout/rings+Icon"/>
    <dgm:cxn modelId="{C007E7AB-C663-4B9F-BDA7-48B0313A36F9}" srcId="{BC556C8F-0532-4ABE-A316-EC810D7B7902}" destId="{30C6BB45-0EAD-4A5F-B3F4-33DA8BE5ACAA}" srcOrd="1" destOrd="0" parTransId="{B1370489-33F2-4042-B525-EC479B23A0D6}" sibTransId="{48E30570-66EC-4DF8-858B-82FFFCCB999C}"/>
    <dgm:cxn modelId="{0F4958BE-8B3A-4EBE-AC47-5B18AA97788F}" type="presOf" srcId="{BC556C8F-0532-4ABE-A316-EC810D7B7902}" destId="{04A5A0E2-2A70-42D9-ADDF-2B88CA43CBC9}" srcOrd="0" destOrd="0" presId="urn:microsoft.com/office/officeart/2005/8/layout/rings+Icon"/>
    <dgm:cxn modelId="{CCC03AD3-4C68-4E5E-B65C-09F3265367A2}" type="presOf" srcId="{56D11BDC-4639-4201-88EB-FC34CFAE8581}" destId="{D384130F-7F86-4D33-93C6-77DD2979F8CE}" srcOrd="0" destOrd="0" presId="urn:microsoft.com/office/officeart/2005/8/layout/rings+Icon"/>
    <dgm:cxn modelId="{D23AA91A-821B-4D4D-B2FA-AC69AF7B97D3}" type="presParOf" srcId="{04A5A0E2-2A70-42D9-ADDF-2B88CA43CBC9}" destId="{37958A98-BF81-47E2-84FF-2E0F1690B4EF}" srcOrd="0" destOrd="0" presId="urn:microsoft.com/office/officeart/2005/8/layout/rings+Icon"/>
    <dgm:cxn modelId="{1ACEBA88-98EB-4A64-B26C-F4A4FB4B6FA3}" type="presParOf" srcId="{04A5A0E2-2A70-42D9-ADDF-2B88CA43CBC9}" destId="{00248500-4C2E-4439-B297-B3E65DEA7E44}" srcOrd="1" destOrd="0" presId="urn:microsoft.com/office/officeart/2005/8/layout/rings+Icon"/>
    <dgm:cxn modelId="{D5DDF2AE-E77E-430C-B011-B46F37838EEF}" type="presParOf" srcId="{04A5A0E2-2A70-42D9-ADDF-2B88CA43CBC9}" destId="{D384130F-7F86-4D33-93C6-77DD2979F8CE}"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958A98-BF81-47E2-84FF-2E0F1690B4EF}">
      <dsp:nvSpPr>
        <dsp:cNvPr id="0" name=""/>
        <dsp:cNvSpPr/>
      </dsp:nvSpPr>
      <dsp:spPr>
        <a:xfrm>
          <a:off x="427375" y="0"/>
          <a:ext cx="3331337" cy="333128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1995</a:t>
          </a:r>
          <a:br>
            <a:rPr lang="en-US" sz="3600" b="1" kern="1200" dirty="0"/>
          </a:br>
          <a:r>
            <a:rPr lang="en-US" sz="2400" b="0" kern="1200" dirty="0"/>
            <a:t>MBNEP Created</a:t>
          </a:r>
          <a:br>
            <a:rPr lang="en-US" sz="3600" kern="1200" dirty="0"/>
          </a:br>
          <a:endParaRPr lang="en-US" sz="2400" kern="1200" dirty="0"/>
        </a:p>
      </dsp:txBody>
      <dsp:txXfrm>
        <a:off x="915238" y="487856"/>
        <a:ext cx="2355611" cy="2355577"/>
      </dsp:txXfrm>
    </dsp:sp>
    <dsp:sp modelId="{00248500-4C2E-4439-B297-B3E65DEA7E44}">
      <dsp:nvSpPr>
        <dsp:cNvPr id="0" name=""/>
        <dsp:cNvSpPr/>
      </dsp:nvSpPr>
      <dsp:spPr>
        <a:xfrm>
          <a:off x="2142044" y="2221785"/>
          <a:ext cx="3331337" cy="333128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2006</a:t>
          </a:r>
          <a:br>
            <a:rPr lang="en-US" sz="3600" kern="1200" dirty="0"/>
          </a:br>
          <a:r>
            <a:rPr lang="en-US" sz="2400" i="1" kern="1200" dirty="0"/>
            <a:t>Current Management Conference Structure </a:t>
          </a:r>
          <a:br>
            <a:rPr lang="en-US" sz="2400" i="1" kern="1200" dirty="0"/>
          </a:br>
          <a:r>
            <a:rPr lang="en-US" sz="2400" b="1" i="1" kern="1200" dirty="0"/>
            <a:t>The SAC Created</a:t>
          </a:r>
          <a:endParaRPr lang="en-US" sz="2400" b="1" kern="1200" dirty="0"/>
        </a:p>
      </dsp:txBody>
      <dsp:txXfrm>
        <a:off x="2629907" y="2709641"/>
        <a:ext cx="2355611" cy="2355577"/>
      </dsp:txXfrm>
    </dsp:sp>
    <dsp:sp modelId="{D384130F-7F86-4D33-93C6-77DD2979F8CE}">
      <dsp:nvSpPr>
        <dsp:cNvPr id="0" name=""/>
        <dsp:cNvSpPr/>
      </dsp:nvSpPr>
      <dsp:spPr>
        <a:xfrm>
          <a:off x="3746483" y="0"/>
          <a:ext cx="3547741" cy="333128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2002</a:t>
          </a:r>
          <a:br>
            <a:rPr lang="en-US" sz="2800" kern="1200" dirty="0"/>
          </a:br>
          <a:r>
            <a:rPr lang="en-US" sz="2400" b="1" u="sng" kern="1200" dirty="0"/>
            <a:t>First CCMP </a:t>
          </a:r>
          <a:r>
            <a:rPr lang="en-US" sz="2400" kern="1200" dirty="0"/>
            <a:t>Published</a:t>
          </a:r>
        </a:p>
      </dsp:txBody>
      <dsp:txXfrm>
        <a:off x="4266038" y="487856"/>
        <a:ext cx="2508631" cy="2355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958A98-BF81-47E2-84FF-2E0F1690B4EF}">
      <dsp:nvSpPr>
        <dsp:cNvPr id="0" name=""/>
        <dsp:cNvSpPr/>
      </dsp:nvSpPr>
      <dsp:spPr>
        <a:xfrm>
          <a:off x="536125" y="0"/>
          <a:ext cx="3250704" cy="325065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2008</a:t>
          </a:r>
          <a:br>
            <a:rPr lang="en-US" sz="3600" kern="1200" dirty="0"/>
          </a:br>
          <a:r>
            <a:rPr lang="en-US" sz="2400" i="1" kern="1200" dirty="0"/>
            <a:t>State of the Bay Published</a:t>
          </a:r>
          <a:endParaRPr lang="en-US" sz="2400" kern="1200" dirty="0"/>
        </a:p>
      </dsp:txBody>
      <dsp:txXfrm>
        <a:off x="1012180" y="476048"/>
        <a:ext cx="2298594" cy="2298562"/>
      </dsp:txXfrm>
    </dsp:sp>
    <dsp:sp modelId="{00248500-4C2E-4439-B297-B3E65DEA7E44}">
      <dsp:nvSpPr>
        <dsp:cNvPr id="0" name=""/>
        <dsp:cNvSpPr/>
      </dsp:nvSpPr>
      <dsp:spPr>
        <a:xfrm>
          <a:off x="2386845" y="2168008"/>
          <a:ext cx="3250704" cy="325065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2011</a:t>
          </a:r>
          <a:br>
            <a:rPr lang="en-US" sz="3600" kern="1200" dirty="0"/>
          </a:br>
          <a:r>
            <a:rPr lang="en-US" sz="2400" i="1" kern="1200" dirty="0"/>
            <a:t>The Stressor Matrix Employed</a:t>
          </a:r>
          <a:endParaRPr lang="en-US" sz="2400" kern="1200" dirty="0"/>
        </a:p>
      </dsp:txBody>
      <dsp:txXfrm>
        <a:off x="2862900" y="2644056"/>
        <a:ext cx="2298594" cy="2298562"/>
      </dsp:txXfrm>
    </dsp:sp>
    <dsp:sp modelId="{D384130F-7F86-4D33-93C6-77DD2979F8CE}">
      <dsp:nvSpPr>
        <dsp:cNvPr id="0" name=""/>
        <dsp:cNvSpPr/>
      </dsp:nvSpPr>
      <dsp:spPr>
        <a:xfrm>
          <a:off x="4147687" y="0"/>
          <a:ext cx="3461870" cy="325065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2009</a:t>
          </a:r>
          <a:br>
            <a:rPr lang="en-US" sz="3600" kern="1200" dirty="0"/>
          </a:br>
          <a:r>
            <a:rPr lang="en-US" sz="2400" i="1" kern="1200" dirty="0"/>
            <a:t>Biological Gradient Condition Introduced</a:t>
          </a:r>
        </a:p>
      </dsp:txBody>
      <dsp:txXfrm>
        <a:off x="4654666" y="476048"/>
        <a:ext cx="2447912" cy="22985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958A98-BF81-47E2-84FF-2E0F1690B4EF}">
      <dsp:nvSpPr>
        <dsp:cNvPr id="0" name=""/>
        <dsp:cNvSpPr/>
      </dsp:nvSpPr>
      <dsp:spPr>
        <a:xfrm>
          <a:off x="536125" y="0"/>
          <a:ext cx="3250704" cy="325065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2013</a:t>
          </a:r>
          <a:br>
            <a:rPr lang="en-US" sz="3600" kern="1200" dirty="0"/>
          </a:br>
          <a:r>
            <a:rPr lang="en-US" sz="2400" b="1" i="1" u="sng" kern="1200" dirty="0"/>
            <a:t>Second CCMP </a:t>
          </a:r>
          <a:r>
            <a:rPr lang="en-US" sz="2400" i="1" kern="1200" dirty="0"/>
            <a:t>Published</a:t>
          </a:r>
        </a:p>
      </dsp:txBody>
      <dsp:txXfrm>
        <a:off x="1012180" y="476048"/>
        <a:ext cx="2298594" cy="2298562"/>
      </dsp:txXfrm>
    </dsp:sp>
    <dsp:sp modelId="{00248500-4C2E-4439-B297-B3E65DEA7E44}">
      <dsp:nvSpPr>
        <dsp:cNvPr id="0" name=""/>
        <dsp:cNvSpPr/>
      </dsp:nvSpPr>
      <dsp:spPr>
        <a:xfrm>
          <a:off x="2386845" y="2168008"/>
          <a:ext cx="3250704" cy="325065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2016</a:t>
          </a:r>
          <a:br>
            <a:rPr lang="en-US" sz="3600" kern="1200" dirty="0"/>
          </a:br>
          <a:r>
            <a:rPr lang="en-US" sz="2400" i="1" kern="1200" dirty="0"/>
            <a:t>State of Bay revisited: Could we develop Indices?</a:t>
          </a:r>
        </a:p>
      </dsp:txBody>
      <dsp:txXfrm>
        <a:off x="2862900" y="2644056"/>
        <a:ext cx="2298594" cy="2298562"/>
      </dsp:txXfrm>
    </dsp:sp>
    <dsp:sp modelId="{D384130F-7F86-4D33-93C6-77DD2979F8CE}">
      <dsp:nvSpPr>
        <dsp:cNvPr id="0" name=""/>
        <dsp:cNvSpPr/>
      </dsp:nvSpPr>
      <dsp:spPr>
        <a:xfrm>
          <a:off x="4355505" y="0"/>
          <a:ext cx="3461870" cy="325065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2015</a:t>
          </a:r>
          <a:br>
            <a:rPr lang="en-US" sz="2800" kern="1200" dirty="0"/>
          </a:br>
          <a:r>
            <a:rPr lang="en-US" sz="2400" i="1" kern="1200" dirty="0"/>
            <a:t>Monitoring Framework Published/</a:t>
          </a:r>
        </a:p>
        <a:p>
          <a:pPr marL="0" lvl="0" indent="0" algn="ctr" defTabSz="1600200">
            <a:lnSpc>
              <a:spcPct val="90000"/>
            </a:lnSpc>
            <a:spcBef>
              <a:spcPct val="0"/>
            </a:spcBef>
            <a:spcAft>
              <a:spcPct val="35000"/>
            </a:spcAft>
            <a:buNone/>
          </a:pPr>
          <a:r>
            <a:rPr lang="en-US" sz="2400" i="1" kern="1200" dirty="0"/>
            <a:t>Employed in D’Olive as test</a:t>
          </a:r>
        </a:p>
      </dsp:txBody>
      <dsp:txXfrm>
        <a:off x="4862484" y="476048"/>
        <a:ext cx="2447912" cy="22985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958A98-BF81-47E2-84FF-2E0F1690B4EF}">
      <dsp:nvSpPr>
        <dsp:cNvPr id="0" name=""/>
        <dsp:cNvSpPr/>
      </dsp:nvSpPr>
      <dsp:spPr>
        <a:xfrm>
          <a:off x="88720" y="8"/>
          <a:ext cx="3342896" cy="327197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ts val="600"/>
            </a:spcAft>
            <a:buNone/>
          </a:pPr>
          <a:r>
            <a:rPr lang="en-US" sz="3600" b="1" kern="1200" dirty="0"/>
            <a:t>2017</a:t>
          </a:r>
        </a:p>
        <a:p>
          <a:pPr marL="0" lvl="0" indent="0" algn="ctr" defTabSz="1600200">
            <a:lnSpc>
              <a:spcPct val="90000"/>
            </a:lnSpc>
            <a:spcBef>
              <a:spcPct val="0"/>
            </a:spcBef>
            <a:spcAft>
              <a:spcPts val="600"/>
            </a:spcAft>
            <a:buNone/>
          </a:pPr>
          <a:r>
            <a:rPr lang="en-US" sz="2400" i="1" kern="1200" dirty="0"/>
            <a:t>Fowl River Marsh Health Study Begins (Funder Request); Bylaws changed</a:t>
          </a:r>
        </a:p>
      </dsp:txBody>
      <dsp:txXfrm>
        <a:off x="578276" y="479177"/>
        <a:ext cx="2363784" cy="2313634"/>
      </dsp:txXfrm>
    </dsp:sp>
    <dsp:sp modelId="{00248500-4C2E-4439-B297-B3E65DEA7E44}">
      <dsp:nvSpPr>
        <dsp:cNvPr id="0" name=""/>
        <dsp:cNvSpPr/>
      </dsp:nvSpPr>
      <dsp:spPr>
        <a:xfrm>
          <a:off x="2367041" y="2176042"/>
          <a:ext cx="3234946" cy="32349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2020</a:t>
          </a:r>
          <a:br>
            <a:rPr lang="en-US" sz="3600" kern="1200" dirty="0"/>
          </a:br>
          <a:r>
            <a:rPr lang="en-US" sz="2400" i="1" kern="1200" dirty="0"/>
            <a:t>BCG to WCI- The D’Olive Watershed Test; Back to Stressor Matrix</a:t>
          </a:r>
        </a:p>
      </dsp:txBody>
      <dsp:txXfrm>
        <a:off x="2840788" y="2649782"/>
        <a:ext cx="2287452" cy="2287420"/>
      </dsp:txXfrm>
    </dsp:sp>
    <dsp:sp modelId="{D384130F-7F86-4D33-93C6-77DD2979F8CE}">
      <dsp:nvSpPr>
        <dsp:cNvPr id="0" name=""/>
        <dsp:cNvSpPr/>
      </dsp:nvSpPr>
      <dsp:spPr>
        <a:xfrm>
          <a:off x="4303626" y="-18544"/>
          <a:ext cx="3525088" cy="330907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2018-19</a:t>
          </a:r>
          <a:br>
            <a:rPr lang="en-US" sz="2800" kern="1200" dirty="0"/>
          </a:br>
          <a:r>
            <a:rPr lang="en-US" sz="2400" kern="1200" dirty="0"/>
            <a:t>Second CCMP Update published; New Co-Chairs; GNC Coal Ash Request </a:t>
          </a:r>
          <a:endParaRPr lang="en-US" sz="2400" i="1" kern="1200" dirty="0"/>
        </a:p>
      </dsp:txBody>
      <dsp:txXfrm>
        <a:off x="4819863" y="466059"/>
        <a:ext cx="2492614" cy="23398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958A98-BF81-47E2-84FF-2E0F1690B4EF}">
      <dsp:nvSpPr>
        <dsp:cNvPr id="0" name=""/>
        <dsp:cNvSpPr/>
      </dsp:nvSpPr>
      <dsp:spPr>
        <a:xfrm>
          <a:off x="0" y="174930"/>
          <a:ext cx="3303440" cy="297233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ts val="600"/>
            </a:spcAft>
            <a:buNone/>
          </a:pPr>
          <a:r>
            <a:rPr lang="en-US" sz="3600" b="1" kern="1200" dirty="0"/>
            <a:t>2020</a:t>
          </a:r>
        </a:p>
        <a:p>
          <a:pPr marL="0" lvl="0" indent="0" algn="ctr" defTabSz="1600200">
            <a:lnSpc>
              <a:spcPct val="90000"/>
            </a:lnSpc>
            <a:spcBef>
              <a:spcPct val="0"/>
            </a:spcBef>
            <a:spcAft>
              <a:spcPts val="600"/>
            </a:spcAft>
            <a:buNone/>
          </a:pPr>
          <a:r>
            <a:rPr lang="en-US" sz="2400" i="1" kern="1200" dirty="0"/>
            <a:t>The Decadal Study underway</a:t>
          </a:r>
        </a:p>
      </dsp:txBody>
      <dsp:txXfrm>
        <a:off x="483778" y="610219"/>
        <a:ext cx="2335884" cy="2101758"/>
      </dsp:txXfrm>
    </dsp:sp>
    <dsp:sp modelId="{00248500-4C2E-4439-B297-B3E65DEA7E44}">
      <dsp:nvSpPr>
        <dsp:cNvPr id="0" name=""/>
        <dsp:cNvSpPr/>
      </dsp:nvSpPr>
      <dsp:spPr>
        <a:xfrm>
          <a:off x="2050422" y="2076122"/>
          <a:ext cx="3322244" cy="332219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2022</a:t>
          </a:r>
          <a:br>
            <a:rPr lang="en-US" sz="3600" kern="1200" dirty="0"/>
          </a:br>
          <a:r>
            <a:rPr lang="en-US" sz="2400" i="1" kern="1200" dirty="0"/>
            <a:t>Stressor Matrix, Determining Data Gaps; Begin discussions about updating the Monitoring Framework</a:t>
          </a:r>
        </a:p>
      </dsp:txBody>
      <dsp:txXfrm>
        <a:off x="2536953" y="2562646"/>
        <a:ext cx="2349182" cy="2349149"/>
      </dsp:txXfrm>
    </dsp:sp>
    <dsp:sp modelId="{D384130F-7F86-4D33-93C6-77DD2979F8CE}">
      <dsp:nvSpPr>
        <dsp:cNvPr id="0" name=""/>
        <dsp:cNvSpPr/>
      </dsp:nvSpPr>
      <dsp:spPr>
        <a:xfrm>
          <a:off x="4265297" y="0"/>
          <a:ext cx="3277660" cy="332219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2021</a:t>
          </a:r>
          <a:br>
            <a:rPr lang="en-US" sz="2800" kern="1200" dirty="0"/>
          </a:br>
          <a:r>
            <a:rPr lang="en-US" sz="2400" kern="1200" dirty="0"/>
            <a:t>Revisiting the State of the Bay, Stressor Matrix, Modeling outputs of Decadal Study</a:t>
          </a:r>
          <a:endParaRPr lang="en-US" sz="2400" i="1" kern="1200" dirty="0"/>
        </a:p>
      </dsp:txBody>
      <dsp:txXfrm>
        <a:off x="4745299" y="486524"/>
        <a:ext cx="2317656" cy="23491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958A98-BF81-47E2-84FF-2E0F1690B4EF}">
      <dsp:nvSpPr>
        <dsp:cNvPr id="0" name=""/>
        <dsp:cNvSpPr/>
      </dsp:nvSpPr>
      <dsp:spPr>
        <a:xfrm>
          <a:off x="0" y="7223"/>
          <a:ext cx="4477103" cy="3612909"/>
        </a:xfrm>
        <a:prstGeom prst="ellipse">
          <a:avLst/>
        </a:prstGeom>
        <a:solidFill>
          <a:schemeClr val="accent6">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2023</a:t>
          </a:r>
        </a:p>
        <a:p>
          <a:pPr marL="0" lvl="0" indent="0" algn="ctr" defTabSz="1600200">
            <a:lnSpc>
              <a:spcPct val="90000"/>
            </a:lnSpc>
            <a:spcBef>
              <a:spcPct val="0"/>
            </a:spcBef>
            <a:spcAft>
              <a:spcPct val="35000"/>
            </a:spcAft>
            <a:buNone/>
          </a:pPr>
          <a:r>
            <a:rPr lang="en-US" sz="2400" i="1" kern="1200" dirty="0"/>
            <a:t>Building a foundation for </a:t>
          </a:r>
          <a:r>
            <a:rPr lang="en-US" sz="2400" b="1" i="1" u="sng" kern="1200" dirty="0"/>
            <a:t>Third CCMP</a:t>
          </a:r>
          <a:r>
            <a:rPr lang="en-US" sz="2400" i="1" kern="1200" dirty="0"/>
            <a:t>: Stressor Matrix Finalization; Synthesis of Watershed Plans; CCMP Evaluation; Bylaws update</a:t>
          </a:r>
        </a:p>
      </dsp:txBody>
      <dsp:txXfrm>
        <a:off x="655657" y="536321"/>
        <a:ext cx="3165789" cy="2554713"/>
      </dsp:txXfrm>
    </dsp:sp>
    <dsp:sp modelId="{00248500-4C2E-4439-B297-B3E65DEA7E44}">
      <dsp:nvSpPr>
        <dsp:cNvPr id="0" name=""/>
        <dsp:cNvSpPr/>
      </dsp:nvSpPr>
      <dsp:spPr>
        <a:xfrm>
          <a:off x="2903447" y="2555736"/>
          <a:ext cx="3239278" cy="2836660"/>
        </a:xfrm>
        <a:prstGeom prst="ellipse">
          <a:avLst/>
        </a:prstGeom>
        <a:solidFill>
          <a:schemeClr val="accent6">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2025</a:t>
          </a:r>
          <a:br>
            <a:rPr lang="en-US" sz="3600" kern="1200" dirty="0"/>
          </a:br>
          <a:r>
            <a:rPr lang="en-US" sz="2400" b="1" u="sng" kern="1200" dirty="0"/>
            <a:t>Third CCMP </a:t>
          </a:r>
          <a:r>
            <a:rPr lang="en-US" sz="2400" kern="1200" dirty="0"/>
            <a:t>to be published.</a:t>
          </a:r>
          <a:endParaRPr lang="en-US" sz="2400" i="1" kern="1200" dirty="0"/>
        </a:p>
      </dsp:txBody>
      <dsp:txXfrm>
        <a:off x="3377828" y="2971155"/>
        <a:ext cx="2290516" cy="2005822"/>
      </dsp:txXfrm>
    </dsp:sp>
    <dsp:sp modelId="{D384130F-7F86-4D33-93C6-77DD2979F8CE}">
      <dsp:nvSpPr>
        <dsp:cNvPr id="0" name=""/>
        <dsp:cNvSpPr/>
      </dsp:nvSpPr>
      <dsp:spPr>
        <a:xfrm>
          <a:off x="4356038" y="194062"/>
          <a:ext cx="3990920" cy="3239232"/>
        </a:xfrm>
        <a:prstGeom prst="ellipse">
          <a:avLst/>
        </a:prstGeom>
        <a:solidFill>
          <a:schemeClr val="accent6">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2024</a:t>
          </a:r>
          <a:br>
            <a:rPr lang="en-US" sz="2800" kern="1200" dirty="0"/>
          </a:br>
          <a:r>
            <a:rPr lang="en-US" sz="2400" kern="1200" dirty="0"/>
            <a:t>Next</a:t>
          </a:r>
          <a:r>
            <a:rPr lang="en-US" sz="2800" kern="1200" dirty="0"/>
            <a:t> </a:t>
          </a:r>
          <a:br>
            <a:rPr lang="en-US" sz="2800" kern="1200" dirty="0"/>
          </a:br>
          <a:r>
            <a:rPr lang="en-US" sz="2400" kern="1200" dirty="0"/>
            <a:t>State of the Bay;</a:t>
          </a:r>
          <a:br>
            <a:rPr lang="en-US" sz="2400" kern="1200" dirty="0"/>
          </a:br>
          <a:r>
            <a:rPr lang="en-US" sz="2400" kern="1200" dirty="0"/>
            <a:t>Synthesis of all we know to inform EST Strategy</a:t>
          </a:r>
          <a:endParaRPr lang="en-US" sz="2400" i="1" kern="1200" dirty="0"/>
        </a:p>
      </dsp:txBody>
      <dsp:txXfrm>
        <a:off x="4940495" y="668437"/>
        <a:ext cx="2822006" cy="2290482"/>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3.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4.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5.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6.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209B79-F4E3-45A7-B2FE-D6FFF1DE30C6}" type="datetimeFigureOut">
              <a:rPr lang="en-US" smtClean="0"/>
              <a:t>4/5/2023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8D4CCD-2DCF-4301-A748-65A183DC20A9}" type="slidenum">
              <a:rPr lang="en-US" smtClean="0"/>
              <a:t>‹#›</a:t>
            </a:fld>
            <a:endParaRPr lang="en-US"/>
          </a:p>
        </p:txBody>
      </p:sp>
    </p:spTree>
    <p:extLst>
      <p:ext uri="{BB962C8B-B14F-4D97-AF65-F5344CB8AC3E}">
        <p14:creationId xmlns:p14="http://schemas.microsoft.com/office/powerpoint/2010/main" val="220278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en.wikipedia.org/w/index.php?title=Oil_Pollution_Act_of_1924&amp;action=edit&amp;redlink=1" TargetMode="External"/><Relationship Id="rId13" Type="http://schemas.openxmlformats.org/officeDocument/2006/relationships/hyperlink" Target="#cite_note-48"/><Relationship Id="rId3" Type="http://schemas.openxmlformats.org/officeDocument/2006/relationships/hyperlink" Target="http://www.answers.com/topic/untreated" TargetMode="External"/><Relationship Id="rId7" Type="http://schemas.openxmlformats.org/officeDocument/2006/relationships/hyperlink" Target="#cite_note-45"/><Relationship Id="rId12" Type="http://schemas.openxmlformats.org/officeDocument/2006/relationships/hyperlink" Target="http://en.wikipedia.org/w/index.php?title=Water_Quality_Act_of_1965&amp;action=edit&amp;redlink=1"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en.wikipedia.org/wiki/United_States_Public_Health_Service" TargetMode="External"/><Relationship Id="rId11" Type="http://schemas.openxmlformats.org/officeDocument/2006/relationships/hyperlink" Target="#cite_note-47"/><Relationship Id="rId5" Type="http://schemas.openxmlformats.org/officeDocument/2006/relationships/hyperlink" Target="http://en.wikipedia.org/w/index.php?title=Public_Health_Service_Act_of_1912&amp;action=edit&amp;redlink=1" TargetMode="External"/><Relationship Id="rId10" Type="http://schemas.openxmlformats.org/officeDocument/2006/relationships/hyperlink" Target="http://en.wikipedia.org/w/index.php?title=Federal_Water_Pollution_Control_Act_of_1948&amp;action=edit&amp;redlink=1" TargetMode="External"/><Relationship Id="rId4" Type="http://schemas.openxmlformats.org/officeDocument/2006/relationships/hyperlink" Target="http://www.answers.com/topic/clean-water-act#ixzz1FpqNMjt3" TargetMode="External"/><Relationship Id="rId9" Type="http://schemas.openxmlformats.org/officeDocument/2006/relationships/hyperlink" Target="#cite_note-46"/></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lgn="ctr"/>
            <a:r>
              <a:rPr lang="en-US" sz="1300" b="1" i="1" dirty="0">
                <a:solidFill>
                  <a:srgbClr val="000099"/>
                </a:solidFill>
                <a:latin typeface="Century Gothic" pitchFamily="34" charset="0"/>
              </a:rPr>
              <a:t>To restore and maintain </a:t>
            </a:r>
          </a:p>
          <a:p>
            <a:pPr algn="ctr"/>
            <a:r>
              <a:rPr lang="en-US" sz="1300" b="1" i="1" dirty="0">
                <a:solidFill>
                  <a:srgbClr val="000099"/>
                </a:solidFill>
                <a:latin typeface="Century Gothic" pitchFamily="34" charset="0"/>
              </a:rPr>
              <a:t>the chemical and biological </a:t>
            </a:r>
            <a:br>
              <a:rPr lang="en-US" sz="1300" b="1" i="1" dirty="0">
                <a:solidFill>
                  <a:srgbClr val="000099"/>
                </a:solidFill>
                <a:latin typeface="Century Gothic" pitchFamily="34" charset="0"/>
              </a:rPr>
            </a:br>
            <a:r>
              <a:rPr lang="en-US" sz="1300" b="1" i="1" dirty="0">
                <a:solidFill>
                  <a:srgbClr val="000099"/>
                </a:solidFill>
                <a:latin typeface="Century Gothic" pitchFamily="34" charset="0"/>
              </a:rPr>
              <a:t>integrity of the Nation’s Waters</a:t>
            </a:r>
          </a:p>
          <a:p>
            <a:pPr algn="ctr"/>
            <a:r>
              <a:rPr lang="en-US" sz="1300" b="1" i="1" dirty="0">
                <a:solidFill>
                  <a:srgbClr val="000099"/>
                </a:solidFill>
                <a:latin typeface="Century Gothic" pitchFamily="34" charset="0"/>
              </a:rPr>
              <a:t>so that they can support </a:t>
            </a:r>
          </a:p>
          <a:p>
            <a:pPr algn="ctr"/>
            <a:r>
              <a:rPr lang="en-US" sz="1300" b="1" i="1" dirty="0">
                <a:solidFill>
                  <a:srgbClr val="000099"/>
                </a:solidFill>
                <a:latin typeface="Century Gothic" pitchFamily="34" charset="0"/>
              </a:rPr>
              <a:t>the protection and propagation of </a:t>
            </a:r>
          </a:p>
          <a:p>
            <a:pPr algn="ctr"/>
            <a:r>
              <a:rPr lang="en-US" sz="1300" b="1" i="1" dirty="0">
                <a:solidFill>
                  <a:srgbClr val="000099"/>
                </a:solidFill>
                <a:latin typeface="Century Gothic" pitchFamily="34" charset="0"/>
              </a:rPr>
              <a:t>fish, shellfish, wildlife and recreation in and on the water…</a:t>
            </a:r>
          </a:p>
          <a:p>
            <a:pPr eaLnBrk="1" hangingPunct="1">
              <a:defRPr/>
            </a:pPr>
            <a:endParaRPr lang="en-US" dirty="0"/>
          </a:p>
          <a:p>
            <a:pPr eaLnBrk="1" hangingPunct="1">
              <a:defRPr/>
            </a:pPr>
            <a:r>
              <a:rPr lang="en-US" dirty="0"/>
              <a:t>The original goal of the Clean Water Act was to eliminate the discharge of </a:t>
            </a:r>
            <a:r>
              <a:rPr lang="en-US" dirty="0">
                <a:hlinkClick r:id="rId3" action="ppaction://hlinkfile"/>
              </a:rPr>
              <a:t>untreated</a:t>
            </a:r>
            <a:r>
              <a:rPr lang="en-US" dirty="0"/>
              <a:t> waste water from municipal and industrial sources and thus make American waterways safe for swimming and fishing. </a:t>
            </a:r>
          </a:p>
          <a:p>
            <a:pPr eaLnBrk="1" hangingPunct="1">
              <a:defRPr/>
            </a:pPr>
            <a:endParaRPr lang="en-US" dirty="0"/>
          </a:p>
          <a:p>
            <a:pPr eaLnBrk="1" hangingPunct="1">
              <a:defRPr/>
            </a:pPr>
            <a:r>
              <a:rPr lang="en-US" dirty="0"/>
              <a:t>When reading the historical discussions leading up to enactment of the CWA, it is clear that this act established a principle that when somebody uses water, it should be returned at least in the same or better condition, hence the ultimate goal of the Act:  To eliminate all water pollution  by 1985.</a:t>
            </a:r>
            <a:br>
              <a:rPr lang="en-US" dirty="0"/>
            </a:br>
            <a:br>
              <a:rPr lang="en-US" dirty="0"/>
            </a:br>
            <a:r>
              <a:rPr lang="en-US" dirty="0"/>
              <a:t>Read more: </a:t>
            </a:r>
            <a:r>
              <a:rPr lang="en-US" dirty="0">
                <a:hlinkClick r:id="rId4"/>
              </a:rPr>
              <a:t>http://www.answers.com/topic/clean-water-act#ixzz1FpqNMjt3</a:t>
            </a:r>
            <a:endParaRPr lang="en-US" dirty="0"/>
          </a:p>
          <a:p>
            <a:pPr eaLnBrk="1" hangingPunct="1">
              <a:defRPr/>
            </a:pPr>
            <a:endParaRPr lang="en-US" dirty="0"/>
          </a:p>
          <a:p>
            <a:pPr eaLnBrk="1" hangingPunct="1">
              <a:defRPr/>
            </a:pPr>
            <a:r>
              <a:rPr lang="en-US" dirty="0">
                <a:hlinkClick r:id="rId5" action="ppaction://hlinkfile" tooltip="Public Health Service Act of 1912 (page does not exist)"/>
              </a:rPr>
              <a:t>Public Health Service Act of 1912</a:t>
            </a:r>
            <a:r>
              <a:rPr lang="en-US" dirty="0"/>
              <a:t>. Expanded the mission of the </a:t>
            </a:r>
            <a:r>
              <a:rPr lang="en-US" dirty="0">
                <a:hlinkClick r:id="rId6" action="ppaction://hlinkfile"/>
              </a:rPr>
              <a:t>United States Public Health Service</a:t>
            </a:r>
            <a:r>
              <a:rPr lang="en-US" dirty="0"/>
              <a:t> to study problems of sanitation, sewage and pollution.</a:t>
            </a:r>
            <a:r>
              <a:rPr lang="en-US" baseline="30000" dirty="0">
                <a:hlinkClick r:id="rId7" action="ppaction://hlinkfile"/>
              </a:rPr>
              <a:t>[46]</a:t>
            </a:r>
            <a:endParaRPr lang="en-US" dirty="0"/>
          </a:p>
          <a:p>
            <a:pPr eaLnBrk="1" hangingPunct="1">
              <a:defRPr/>
            </a:pPr>
            <a:r>
              <a:rPr lang="en-US" dirty="0">
                <a:hlinkClick r:id="rId8" action="ppaction://hlinkfile" tooltip="Oil Pollution Act of 1924 (page does not exist)"/>
              </a:rPr>
              <a:t>Oil Pollution Act of 1924</a:t>
            </a:r>
            <a:r>
              <a:rPr lang="en-US" dirty="0"/>
              <a:t>. Prohibited the intentional discharge of fuel oil into coastal waters.</a:t>
            </a:r>
            <a:r>
              <a:rPr lang="en-US" baseline="30000" dirty="0">
                <a:hlinkClick r:id="rId9" action="ppaction://hlinkfile"/>
              </a:rPr>
              <a:t>[47]</a:t>
            </a:r>
            <a:r>
              <a:rPr lang="en-US" dirty="0"/>
              <a:t> Repealed by 1972 CWA.</a:t>
            </a:r>
          </a:p>
          <a:p>
            <a:pPr eaLnBrk="1" hangingPunct="1">
              <a:defRPr/>
            </a:pPr>
            <a:r>
              <a:rPr lang="en-US" dirty="0">
                <a:hlinkClick r:id="rId10" action="ppaction://hlinkfile" tooltip="Federal Water Pollution Control Act of 1948 (page does not exist)"/>
              </a:rPr>
              <a:t>Federal Water Pollution Control Act of 1948</a:t>
            </a:r>
            <a:r>
              <a:rPr lang="en-US" dirty="0"/>
              <a:t>. Created a comprehensive set of water quality programs that also provided some financing for state and local governments. Enforcement was limited to interstate waters. The Public Health Service provided financial and technical assistance.</a:t>
            </a:r>
            <a:r>
              <a:rPr lang="en-US" baseline="30000" dirty="0">
                <a:hlinkClick r:id="rId11" action="ppaction://hlinkfile"/>
              </a:rPr>
              <a:t>[48]</a:t>
            </a:r>
            <a:endParaRPr lang="en-US" dirty="0"/>
          </a:p>
          <a:p>
            <a:pPr eaLnBrk="1" hangingPunct="1">
              <a:defRPr/>
            </a:pPr>
            <a:r>
              <a:rPr lang="en-US" dirty="0">
                <a:hlinkClick r:id="rId12" action="ppaction://hlinkfile" tooltip="Water Quality Act of 1965 (page does not exist)"/>
              </a:rPr>
              <a:t>Water Quality Act of 1965</a:t>
            </a:r>
            <a:r>
              <a:rPr lang="en-US" dirty="0"/>
              <a:t>. Required states to issue water quality standards for interstate waters, and authorized the newly created Federal Water Pollution Control Administration to set standards where states failed to do so.</a:t>
            </a:r>
            <a:r>
              <a:rPr lang="en-US" baseline="30000" dirty="0">
                <a:hlinkClick r:id="rId13" action="ppaction://hlinkfile"/>
              </a:rPr>
              <a:t>[49]</a:t>
            </a:r>
            <a:endParaRPr lang="en-US" dirty="0"/>
          </a:p>
          <a:p>
            <a:pPr eaLnBrk="1" hangingPunct="1">
              <a:defRPr/>
            </a:pPr>
            <a:endParaRPr lang="en-US" dirty="0"/>
          </a:p>
          <a:p>
            <a:pPr eaLnBrk="1" hangingPunct="1">
              <a:defRPr/>
            </a:pPr>
            <a:endParaRPr lang="en-US" dirty="0"/>
          </a:p>
        </p:txBody>
      </p:sp>
      <p:sp>
        <p:nvSpPr>
          <p:cNvPr id="100356" name="Slide Number Placeholder 3"/>
          <p:cNvSpPr>
            <a:spLocks noGrp="1"/>
          </p:cNvSpPr>
          <p:nvPr>
            <p:ph type="sldNum" sz="quarter" idx="5"/>
          </p:nvPr>
        </p:nvSpPr>
        <p:spPr>
          <a:noFill/>
        </p:spPr>
        <p:txBody>
          <a:bodyPr/>
          <a:lstStyle/>
          <a:p>
            <a:fld id="{2FB1F446-0FC6-466F-A7A7-1DBA8A112A1E}" type="slidenum">
              <a:rPr lang="en-US" smtClean="0"/>
              <a:pPr/>
              <a:t>1</a:t>
            </a:fld>
            <a:endParaRPr lang="en-US"/>
          </a:p>
        </p:txBody>
      </p:sp>
    </p:spTree>
    <p:extLst>
      <p:ext uri="{BB962C8B-B14F-4D97-AF65-F5344CB8AC3E}">
        <p14:creationId xmlns:p14="http://schemas.microsoft.com/office/powerpoint/2010/main" val="2360594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pPr eaLnBrk="1" hangingPunct="1"/>
            <a:endParaRPr lang="en-US" dirty="0"/>
          </a:p>
        </p:txBody>
      </p:sp>
      <p:sp>
        <p:nvSpPr>
          <p:cNvPr id="103428" name="Slide Number Placeholder 3"/>
          <p:cNvSpPr>
            <a:spLocks noGrp="1"/>
          </p:cNvSpPr>
          <p:nvPr>
            <p:ph type="sldNum" sz="quarter" idx="5"/>
          </p:nvPr>
        </p:nvSpPr>
        <p:spPr>
          <a:noFill/>
        </p:spPr>
        <p:txBody>
          <a:bodyPr/>
          <a:lstStyle/>
          <a:p>
            <a:fld id="{A6C90736-90E8-4953-B6F2-B919A99C0268}" type="slidenum">
              <a:rPr lang="en-US" smtClean="0"/>
              <a:pPr/>
              <a:t>2</a:t>
            </a:fld>
            <a:endParaRPr lang="en-US"/>
          </a:p>
        </p:txBody>
      </p:sp>
    </p:spTree>
    <p:extLst>
      <p:ext uri="{BB962C8B-B14F-4D97-AF65-F5344CB8AC3E}">
        <p14:creationId xmlns:p14="http://schemas.microsoft.com/office/powerpoint/2010/main" val="3036199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work to achieve collective impact by creating a common agenda, collecting data on a regular basis and then synthesizing it to improve management efforts, coordinating and collaborating on restoration projects, communicating actions through committee meetings, networking at conferences like this, and through social media, and providing an organization who acts as the backbone support, the MBNEP.</a:t>
            </a:r>
          </a:p>
          <a:p>
            <a:endParaRPr lang="en-US" baseline="0" dirty="0"/>
          </a:p>
          <a:p>
            <a:r>
              <a:rPr lang="en-US" baseline="0" dirty="0"/>
              <a:t>We are collectively focused on protecting six things people value most about living on the Alabama coast.</a:t>
            </a:r>
          </a:p>
          <a:p>
            <a:endParaRPr lang="en-US" baseline="0" dirty="0"/>
          </a:p>
          <a:p>
            <a:r>
              <a:rPr lang="en-US" baseline="0" dirty="0"/>
              <a:t>Access to the water and open spaces</a:t>
            </a:r>
          </a:p>
          <a:p>
            <a:r>
              <a:rPr lang="en-US" baseline="0" dirty="0"/>
              <a:t>Sustainable beaches and shorelines</a:t>
            </a:r>
          </a:p>
          <a:p>
            <a:r>
              <a:rPr lang="en-US" dirty="0"/>
              <a:t>Robust populations of fish and wildlife</a:t>
            </a:r>
          </a:p>
          <a:p>
            <a:r>
              <a:rPr lang="en-US" dirty="0"/>
              <a:t>Conservation of our community’s heritage and cultures</a:t>
            </a:r>
          </a:p>
          <a:p>
            <a:r>
              <a:rPr lang="en-US" dirty="0"/>
              <a:t>Environmental and community resilience</a:t>
            </a:r>
          </a:p>
          <a:p>
            <a:r>
              <a:rPr lang="en-US" dirty="0"/>
              <a:t>Continuous improvement of water quality for fishing and swimming</a:t>
            </a:r>
          </a:p>
        </p:txBody>
      </p:sp>
      <p:sp>
        <p:nvSpPr>
          <p:cNvPr id="4" name="Slide Number Placeholder 3"/>
          <p:cNvSpPr>
            <a:spLocks noGrp="1"/>
          </p:cNvSpPr>
          <p:nvPr>
            <p:ph type="sldNum" sz="quarter" idx="5"/>
          </p:nvPr>
        </p:nvSpPr>
        <p:spPr/>
        <p:txBody>
          <a:bodyPr/>
          <a:lstStyle/>
          <a:p>
            <a:fld id="{DC6B7EF0-2AB7-4455-BA6C-009A29A0D12B}" type="slidenum">
              <a:rPr lang="en-US" smtClean="0"/>
              <a:t>3</a:t>
            </a:fld>
            <a:endParaRPr lang="en-US"/>
          </a:p>
        </p:txBody>
      </p:sp>
    </p:spTree>
    <p:extLst>
      <p:ext uri="{BB962C8B-B14F-4D97-AF65-F5344CB8AC3E}">
        <p14:creationId xmlns:p14="http://schemas.microsoft.com/office/powerpoint/2010/main" val="330461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D1C49B1-E57C-408B-BEC5-7181F3716721}" type="slidenum">
              <a:rPr lang="en-US" smtClean="0"/>
              <a:pPr/>
              <a:t>4</a:t>
            </a:fld>
            <a:endParaRPr lang="en-US"/>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90000"/>
              </a:lnSpc>
            </a:pPr>
            <a:endParaRPr lang="en-US" sz="1000" dirty="0"/>
          </a:p>
        </p:txBody>
      </p:sp>
    </p:spTree>
    <p:extLst>
      <p:ext uri="{BB962C8B-B14F-4D97-AF65-F5344CB8AC3E}">
        <p14:creationId xmlns:p14="http://schemas.microsoft.com/office/powerpoint/2010/main" val="924744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A7044-87E7-F8B2-A55D-F83BEBCEBF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0F2EA0-4B11-6006-B366-568E45AF67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E83F-2377-A9F0-6FB8-FD6A9D90A31B}"/>
              </a:ext>
            </a:extLst>
          </p:cNvPr>
          <p:cNvSpPr>
            <a:spLocks noGrp="1"/>
          </p:cNvSpPr>
          <p:nvPr>
            <p:ph type="dt" sz="half" idx="10"/>
          </p:nvPr>
        </p:nvSpPr>
        <p:spPr/>
        <p:txBody>
          <a:bodyPr/>
          <a:lstStyle/>
          <a:p>
            <a:fld id="{ED004070-ADFB-4682-80A8-E3F5658C2073}" type="datetimeFigureOut">
              <a:rPr lang="en-US" smtClean="0"/>
              <a:t>4/5/2023</a:t>
            </a:fld>
            <a:endParaRPr lang="en-US"/>
          </a:p>
        </p:txBody>
      </p:sp>
      <p:sp>
        <p:nvSpPr>
          <p:cNvPr id="5" name="Footer Placeholder 4">
            <a:extLst>
              <a:ext uri="{FF2B5EF4-FFF2-40B4-BE49-F238E27FC236}">
                <a16:creationId xmlns:a16="http://schemas.microsoft.com/office/drawing/2014/main" id="{5CFF92EC-9F84-258B-8F04-640D210D8B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B14660-4BE1-50D1-2522-A6F710D07126}"/>
              </a:ext>
            </a:extLst>
          </p:cNvPr>
          <p:cNvSpPr>
            <a:spLocks noGrp="1"/>
          </p:cNvSpPr>
          <p:nvPr>
            <p:ph type="sldNum" sz="quarter" idx="12"/>
          </p:nvPr>
        </p:nvSpPr>
        <p:spPr/>
        <p:txBody>
          <a:bodyPr/>
          <a:lstStyle/>
          <a:p>
            <a:fld id="{358D4C1B-06A3-4920-A90A-D5F56E9699FF}" type="slidenum">
              <a:rPr lang="en-US" smtClean="0"/>
              <a:t>‹#›</a:t>
            </a:fld>
            <a:endParaRPr lang="en-US"/>
          </a:p>
        </p:txBody>
      </p:sp>
    </p:spTree>
    <p:extLst>
      <p:ext uri="{BB962C8B-B14F-4D97-AF65-F5344CB8AC3E}">
        <p14:creationId xmlns:p14="http://schemas.microsoft.com/office/powerpoint/2010/main" val="3886233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0CD-3204-2A59-3860-1E283C2C9E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8690E4-3EB3-4062-353F-72D9F835FF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E7E0AB-F5B1-B9DE-18A1-DB6BB27F1FEF}"/>
              </a:ext>
            </a:extLst>
          </p:cNvPr>
          <p:cNvSpPr>
            <a:spLocks noGrp="1"/>
          </p:cNvSpPr>
          <p:nvPr>
            <p:ph type="dt" sz="half" idx="10"/>
          </p:nvPr>
        </p:nvSpPr>
        <p:spPr/>
        <p:txBody>
          <a:bodyPr/>
          <a:lstStyle/>
          <a:p>
            <a:fld id="{ED004070-ADFB-4682-80A8-E3F5658C2073}" type="datetimeFigureOut">
              <a:rPr lang="en-US" smtClean="0"/>
              <a:t>4/5/2023</a:t>
            </a:fld>
            <a:endParaRPr lang="en-US"/>
          </a:p>
        </p:txBody>
      </p:sp>
      <p:sp>
        <p:nvSpPr>
          <p:cNvPr id="5" name="Footer Placeholder 4">
            <a:extLst>
              <a:ext uri="{FF2B5EF4-FFF2-40B4-BE49-F238E27FC236}">
                <a16:creationId xmlns:a16="http://schemas.microsoft.com/office/drawing/2014/main" id="{E0AF8596-D637-8AAD-019E-3DD844DF79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E30797-C38D-A230-930C-C30801C174E1}"/>
              </a:ext>
            </a:extLst>
          </p:cNvPr>
          <p:cNvSpPr>
            <a:spLocks noGrp="1"/>
          </p:cNvSpPr>
          <p:nvPr>
            <p:ph type="sldNum" sz="quarter" idx="12"/>
          </p:nvPr>
        </p:nvSpPr>
        <p:spPr/>
        <p:txBody>
          <a:bodyPr/>
          <a:lstStyle/>
          <a:p>
            <a:fld id="{358D4C1B-06A3-4920-A90A-D5F56E9699FF}" type="slidenum">
              <a:rPr lang="en-US" smtClean="0"/>
              <a:t>‹#›</a:t>
            </a:fld>
            <a:endParaRPr lang="en-US"/>
          </a:p>
        </p:txBody>
      </p:sp>
    </p:spTree>
    <p:extLst>
      <p:ext uri="{BB962C8B-B14F-4D97-AF65-F5344CB8AC3E}">
        <p14:creationId xmlns:p14="http://schemas.microsoft.com/office/powerpoint/2010/main" val="403139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42D76D-B75F-075D-F6D7-866BB278D8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8FD4BA-3C6E-E6D3-CCF6-1DEB106E37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43161D-82AD-79E9-E320-FAD642867EA1}"/>
              </a:ext>
            </a:extLst>
          </p:cNvPr>
          <p:cNvSpPr>
            <a:spLocks noGrp="1"/>
          </p:cNvSpPr>
          <p:nvPr>
            <p:ph type="dt" sz="half" idx="10"/>
          </p:nvPr>
        </p:nvSpPr>
        <p:spPr/>
        <p:txBody>
          <a:bodyPr/>
          <a:lstStyle/>
          <a:p>
            <a:fld id="{ED004070-ADFB-4682-80A8-E3F5658C2073}" type="datetimeFigureOut">
              <a:rPr lang="en-US" smtClean="0"/>
              <a:t>4/5/2023</a:t>
            </a:fld>
            <a:endParaRPr lang="en-US"/>
          </a:p>
        </p:txBody>
      </p:sp>
      <p:sp>
        <p:nvSpPr>
          <p:cNvPr id="5" name="Footer Placeholder 4">
            <a:extLst>
              <a:ext uri="{FF2B5EF4-FFF2-40B4-BE49-F238E27FC236}">
                <a16:creationId xmlns:a16="http://schemas.microsoft.com/office/drawing/2014/main" id="{63E66322-7261-9937-8FF6-EC0CEA2FEF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4E12D0-2291-6BD7-ACD1-FA67B96D77BB}"/>
              </a:ext>
            </a:extLst>
          </p:cNvPr>
          <p:cNvSpPr>
            <a:spLocks noGrp="1"/>
          </p:cNvSpPr>
          <p:nvPr>
            <p:ph type="sldNum" sz="quarter" idx="12"/>
          </p:nvPr>
        </p:nvSpPr>
        <p:spPr/>
        <p:txBody>
          <a:bodyPr/>
          <a:lstStyle/>
          <a:p>
            <a:fld id="{358D4C1B-06A3-4920-A90A-D5F56E9699FF}" type="slidenum">
              <a:rPr lang="en-US" smtClean="0"/>
              <a:t>‹#›</a:t>
            </a:fld>
            <a:endParaRPr lang="en-US"/>
          </a:p>
        </p:txBody>
      </p:sp>
    </p:spTree>
    <p:extLst>
      <p:ext uri="{BB962C8B-B14F-4D97-AF65-F5344CB8AC3E}">
        <p14:creationId xmlns:p14="http://schemas.microsoft.com/office/powerpoint/2010/main" val="608012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E3BF1-47D6-C532-A4FC-DA92535692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644ADA-268F-AB7D-CCA4-A38B80F28F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0A2523-E579-AFF4-D255-CEE57AB2D07E}"/>
              </a:ext>
            </a:extLst>
          </p:cNvPr>
          <p:cNvSpPr>
            <a:spLocks noGrp="1"/>
          </p:cNvSpPr>
          <p:nvPr>
            <p:ph type="dt" sz="half" idx="10"/>
          </p:nvPr>
        </p:nvSpPr>
        <p:spPr/>
        <p:txBody>
          <a:bodyPr/>
          <a:lstStyle/>
          <a:p>
            <a:fld id="{ED004070-ADFB-4682-80A8-E3F5658C2073}" type="datetimeFigureOut">
              <a:rPr lang="en-US" smtClean="0"/>
              <a:t>4/5/2023</a:t>
            </a:fld>
            <a:endParaRPr lang="en-US"/>
          </a:p>
        </p:txBody>
      </p:sp>
      <p:sp>
        <p:nvSpPr>
          <p:cNvPr id="5" name="Footer Placeholder 4">
            <a:extLst>
              <a:ext uri="{FF2B5EF4-FFF2-40B4-BE49-F238E27FC236}">
                <a16:creationId xmlns:a16="http://schemas.microsoft.com/office/drawing/2014/main" id="{0573AF02-F998-3EF2-A7C0-7C3572C9B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4C47CA-67EA-E303-BC64-DE019FC9BBF0}"/>
              </a:ext>
            </a:extLst>
          </p:cNvPr>
          <p:cNvSpPr>
            <a:spLocks noGrp="1"/>
          </p:cNvSpPr>
          <p:nvPr>
            <p:ph type="sldNum" sz="quarter" idx="12"/>
          </p:nvPr>
        </p:nvSpPr>
        <p:spPr/>
        <p:txBody>
          <a:bodyPr/>
          <a:lstStyle/>
          <a:p>
            <a:fld id="{358D4C1B-06A3-4920-A90A-D5F56E9699FF}" type="slidenum">
              <a:rPr lang="en-US" smtClean="0"/>
              <a:t>‹#›</a:t>
            </a:fld>
            <a:endParaRPr lang="en-US"/>
          </a:p>
        </p:txBody>
      </p:sp>
    </p:spTree>
    <p:extLst>
      <p:ext uri="{BB962C8B-B14F-4D97-AF65-F5344CB8AC3E}">
        <p14:creationId xmlns:p14="http://schemas.microsoft.com/office/powerpoint/2010/main" val="991454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283FB-8FCA-93DF-003C-15FA049717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4C6233-E902-B590-D09D-DB74454F42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6D5772-D2B9-EF6E-71D0-F10443C64804}"/>
              </a:ext>
            </a:extLst>
          </p:cNvPr>
          <p:cNvSpPr>
            <a:spLocks noGrp="1"/>
          </p:cNvSpPr>
          <p:nvPr>
            <p:ph type="dt" sz="half" idx="10"/>
          </p:nvPr>
        </p:nvSpPr>
        <p:spPr/>
        <p:txBody>
          <a:bodyPr/>
          <a:lstStyle/>
          <a:p>
            <a:fld id="{ED004070-ADFB-4682-80A8-E3F5658C2073}" type="datetimeFigureOut">
              <a:rPr lang="en-US" smtClean="0"/>
              <a:t>4/5/2023</a:t>
            </a:fld>
            <a:endParaRPr lang="en-US"/>
          </a:p>
        </p:txBody>
      </p:sp>
      <p:sp>
        <p:nvSpPr>
          <p:cNvPr id="5" name="Footer Placeholder 4">
            <a:extLst>
              <a:ext uri="{FF2B5EF4-FFF2-40B4-BE49-F238E27FC236}">
                <a16:creationId xmlns:a16="http://schemas.microsoft.com/office/drawing/2014/main" id="{0FB37990-B895-7A72-2646-8EBF62B687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FFDBA8-FC51-D1E4-3ADC-7FC11D448EBA}"/>
              </a:ext>
            </a:extLst>
          </p:cNvPr>
          <p:cNvSpPr>
            <a:spLocks noGrp="1"/>
          </p:cNvSpPr>
          <p:nvPr>
            <p:ph type="sldNum" sz="quarter" idx="12"/>
          </p:nvPr>
        </p:nvSpPr>
        <p:spPr/>
        <p:txBody>
          <a:bodyPr/>
          <a:lstStyle/>
          <a:p>
            <a:fld id="{358D4C1B-06A3-4920-A90A-D5F56E9699FF}" type="slidenum">
              <a:rPr lang="en-US" smtClean="0"/>
              <a:t>‹#›</a:t>
            </a:fld>
            <a:endParaRPr lang="en-US"/>
          </a:p>
        </p:txBody>
      </p:sp>
    </p:spTree>
    <p:extLst>
      <p:ext uri="{BB962C8B-B14F-4D97-AF65-F5344CB8AC3E}">
        <p14:creationId xmlns:p14="http://schemas.microsoft.com/office/powerpoint/2010/main" val="1245768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02ECA-0854-F6D8-34FE-61598D3243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8449C1-ADCF-2F97-8280-13A8DD2145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1BD3BF-C61C-F43A-506D-01134923A5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DB5C09-D6C7-1087-C877-45EAC86650BC}"/>
              </a:ext>
            </a:extLst>
          </p:cNvPr>
          <p:cNvSpPr>
            <a:spLocks noGrp="1"/>
          </p:cNvSpPr>
          <p:nvPr>
            <p:ph type="dt" sz="half" idx="10"/>
          </p:nvPr>
        </p:nvSpPr>
        <p:spPr/>
        <p:txBody>
          <a:bodyPr/>
          <a:lstStyle/>
          <a:p>
            <a:fld id="{ED004070-ADFB-4682-80A8-E3F5658C2073}" type="datetimeFigureOut">
              <a:rPr lang="en-US" smtClean="0"/>
              <a:t>4/5/2023</a:t>
            </a:fld>
            <a:endParaRPr lang="en-US"/>
          </a:p>
        </p:txBody>
      </p:sp>
      <p:sp>
        <p:nvSpPr>
          <p:cNvPr id="6" name="Footer Placeholder 5">
            <a:extLst>
              <a:ext uri="{FF2B5EF4-FFF2-40B4-BE49-F238E27FC236}">
                <a16:creationId xmlns:a16="http://schemas.microsoft.com/office/drawing/2014/main" id="{5B0DA175-3882-E23A-544D-5DBAA782DC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FB246D-092B-B190-97B8-C4F0691DF8E0}"/>
              </a:ext>
            </a:extLst>
          </p:cNvPr>
          <p:cNvSpPr>
            <a:spLocks noGrp="1"/>
          </p:cNvSpPr>
          <p:nvPr>
            <p:ph type="sldNum" sz="quarter" idx="12"/>
          </p:nvPr>
        </p:nvSpPr>
        <p:spPr/>
        <p:txBody>
          <a:bodyPr/>
          <a:lstStyle/>
          <a:p>
            <a:fld id="{358D4C1B-06A3-4920-A90A-D5F56E9699FF}" type="slidenum">
              <a:rPr lang="en-US" smtClean="0"/>
              <a:t>‹#›</a:t>
            </a:fld>
            <a:endParaRPr lang="en-US"/>
          </a:p>
        </p:txBody>
      </p:sp>
    </p:spTree>
    <p:extLst>
      <p:ext uri="{BB962C8B-B14F-4D97-AF65-F5344CB8AC3E}">
        <p14:creationId xmlns:p14="http://schemas.microsoft.com/office/powerpoint/2010/main" val="1057375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A205-A751-23B0-3BC3-41965EED1D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A81B91-5F44-6CDA-E444-B0A80A1FFA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7A1C81-5C66-5DC7-7BFD-2910EC1268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E013B1-41B1-52E8-15A2-DE3DA1DD16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34029E-E22D-73CE-C8D2-106B68BFE3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F767CA-D65B-5694-BEED-4F81D103B727}"/>
              </a:ext>
            </a:extLst>
          </p:cNvPr>
          <p:cNvSpPr>
            <a:spLocks noGrp="1"/>
          </p:cNvSpPr>
          <p:nvPr>
            <p:ph type="dt" sz="half" idx="10"/>
          </p:nvPr>
        </p:nvSpPr>
        <p:spPr/>
        <p:txBody>
          <a:bodyPr/>
          <a:lstStyle/>
          <a:p>
            <a:fld id="{ED004070-ADFB-4682-80A8-E3F5658C2073}" type="datetimeFigureOut">
              <a:rPr lang="en-US" smtClean="0"/>
              <a:t>4/5/2023</a:t>
            </a:fld>
            <a:endParaRPr lang="en-US"/>
          </a:p>
        </p:txBody>
      </p:sp>
      <p:sp>
        <p:nvSpPr>
          <p:cNvPr id="8" name="Footer Placeholder 7">
            <a:extLst>
              <a:ext uri="{FF2B5EF4-FFF2-40B4-BE49-F238E27FC236}">
                <a16:creationId xmlns:a16="http://schemas.microsoft.com/office/drawing/2014/main" id="{2A598B75-FC7B-4BFD-A37E-FBA3882FCA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F23A50-FD6E-7598-05CB-943D9736F5A0}"/>
              </a:ext>
            </a:extLst>
          </p:cNvPr>
          <p:cNvSpPr>
            <a:spLocks noGrp="1"/>
          </p:cNvSpPr>
          <p:nvPr>
            <p:ph type="sldNum" sz="quarter" idx="12"/>
          </p:nvPr>
        </p:nvSpPr>
        <p:spPr/>
        <p:txBody>
          <a:bodyPr/>
          <a:lstStyle/>
          <a:p>
            <a:fld id="{358D4C1B-06A3-4920-A90A-D5F56E9699FF}" type="slidenum">
              <a:rPr lang="en-US" smtClean="0"/>
              <a:t>‹#›</a:t>
            </a:fld>
            <a:endParaRPr lang="en-US"/>
          </a:p>
        </p:txBody>
      </p:sp>
    </p:spTree>
    <p:extLst>
      <p:ext uri="{BB962C8B-B14F-4D97-AF65-F5344CB8AC3E}">
        <p14:creationId xmlns:p14="http://schemas.microsoft.com/office/powerpoint/2010/main" val="227101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EAE87-2380-FEF9-4F69-FB762DBFDA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CA6C0B-A802-2582-1182-7745CCF76593}"/>
              </a:ext>
            </a:extLst>
          </p:cNvPr>
          <p:cNvSpPr>
            <a:spLocks noGrp="1"/>
          </p:cNvSpPr>
          <p:nvPr>
            <p:ph type="dt" sz="half" idx="10"/>
          </p:nvPr>
        </p:nvSpPr>
        <p:spPr/>
        <p:txBody>
          <a:bodyPr/>
          <a:lstStyle/>
          <a:p>
            <a:fld id="{ED004070-ADFB-4682-80A8-E3F5658C2073}" type="datetimeFigureOut">
              <a:rPr lang="en-US" smtClean="0"/>
              <a:t>4/5/2023</a:t>
            </a:fld>
            <a:endParaRPr lang="en-US"/>
          </a:p>
        </p:txBody>
      </p:sp>
      <p:sp>
        <p:nvSpPr>
          <p:cNvPr id="4" name="Footer Placeholder 3">
            <a:extLst>
              <a:ext uri="{FF2B5EF4-FFF2-40B4-BE49-F238E27FC236}">
                <a16:creationId xmlns:a16="http://schemas.microsoft.com/office/drawing/2014/main" id="{2F7BA5BE-A2FC-4427-ACEC-7606A608C0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DE7110-4140-B0E2-A884-FBB08EF04F15}"/>
              </a:ext>
            </a:extLst>
          </p:cNvPr>
          <p:cNvSpPr>
            <a:spLocks noGrp="1"/>
          </p:cNvSpPr>
          <p:nvPr>
            <p:ph type="sldNum" sz="quarter" idx="12"/>
          </p:nvPr>
        </p:nvSpPr>
        <p:spPr/>
        <p:txBody>
          <a:bodyPr/>
          <a:lstStyle/>
          <a:p>
            <a:fld id="{358D4C1B-06A3-4920-A90A-D5F56E9699FF}" type="slidenum">
              <a:rPr lang="en-US" smtClean="0"/>
              <a:t>‹#›</a:t>
            </a:fld>
            <a:endParaRPr lang="en-US"/>
          </a:p>
        </p:txBody>
      </p:sp>
    </p:spTree>
    <p:extLst>
      <p:ext uri="{BB962C8B-B14F-4D97-AF65-F5344CB8AC3E}">
        <p14:creationId xmlns:p14="http://schemas.microsoft.com/office/powerpoint/2010/main" val="1842120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05F6E0-AAF4-4C92-4B1A-2568856757A0}"/>
              </a:ext>
            </a:extLst>
          </p:cNvPr>
          <p:cNvSpPr>
            <a:spLocks noGrp="1"/>
          </p:cNvSpPr>
          <p:nvPr>
            <p:ph type="dt" sz="half" idx="10"/>
          </p:nvPr>
        </p:nvSpPr>
        <p:spPr/>
        <p:txBody>
          <a:bodyPr/>
          <a:lstStyle/>
          <a:p>
            <a:fld id="{ED004070-ADFB-4682-80A8-E3F5658C2073}" type="datetimeFigureOut">
              <a:rPr lang="en-US" smtClean="0"/>
              <a:t>4/5/2023</a:t>
            </a:fld>
            <a:endParaRPr lang="en-US"/>
          </a:p>
        </p:txBody>
      </p:sp>
      <p:sp>
        <p:nvSpPr>
          <p:cNvPr id="3" name="Footer Placeholder 2">
            <a:extLst>
              <a:ext uri="{FF2B5EF4-FFF2-40B4-BE49-F238E27FC236}">
                <a16:creationId xmlns:a16="http://schemas.microsoft.com/office/drawing/2014/main" id="{C5A0D635-36CE-A7DB-E05B-3865D95944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A3DAA3-0EA9-8E9F-7DAB-4E02BBC3739F}"/>
              </a:ext>
            </a:extLst>
          </p:cNvPr>
          <p:cNvSpPr>
            <a:spLocks noGrp="1"/>
          </p:cNvSpPr>
          <p:nvPr>
            <p:ph type="sldNum" sz="quarter" idx="12"/>
          </p:nvPr>
        </p:nvSpPr>
        <p:spPr/>
        <p:txBody>
          <a:bodyPr/>
          <a:lstStyle/>
          <a:p>
            <a:fld id="{358D4C1B-06A3-4920-A90A-D5F56E9699FF}" type="slidenum">
              <a:rPr lang="en-US" smtClean="0"/>
              <a:t>‹#›</a:t>
            </a:fld>
            <a:endParaRPr lang="en-US"/>
          </a:p>
        </p:txBody>
      </p:sp>
    </p:spTree>
    <p:extLst>
      <p:ext uri="{BB962C8B-B14F-4D97-AF65-F5344CB8AC3E}">
        <p14:creationId xmlns:p14="http://schemas.microsoft.com/office/powerpoint/2010/main" val="1185929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9B607-970F-7E46-73AE-75CE68EBA7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B5BCBB-2DA1-DBA4-5D7A-71B551F1E8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7EAE12-1710-AA55-EFA3-113790E583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D3C8B0-8C5A-4772-9833-5F42E53F2F39}"/>
              </a:ext>
            </a:extLst>
          </p:cNvPr>
          <p:cNvSpPr>
            <a:spLocks noGrp="1"/>
          </p:cNvSpPr>
          <p:nvPr>
            <p:ph type="dt" sz="half" idx="10"/>
          </p:nvPr>
        </p:nvSpPr>
        <p:spPr/>
        <p:txBody>
          <a:bodyPr/>
          <a:lstStyle/>
          <a:p>
            <a:fld id="{ED004070-ADFB-4682-80A8-E3F5658C2073}" type="datetimeFigureOut">
              <a:rPr lang="en-US" smtClean="0"/>
              <a:t>4/5/2023</a:t>
            </a:fld>
            <a:endParaRPr lang="en-US"/>
          </a:p>
        </p:txBody>
      </p:sp>
      <p:sp>
        <p:nvSpPr>
          <p:cNvPr id="6" name="Footer Placeholder 5">
            <a:extLst>
              <a:ext uri="{FF2B5EF4-FFF2-40B4-BE49-F238E27FC236}">
                <a16:creationId xmlns:a16="http://schemas.microsoft.com/office/drawing/2014/main" id="{C41520E2-BF26-3029-43E7-ED8F61E4E7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F5DEA0-6477-B0F3-3010-9B4E66F8839A}"/>
              </a:ext>
            </a:extLst>
          </p:cNvPr>
          <p:cNvSpPr>
            <a:spLocks noGrp="1"/>
          </p:cNvSpPr>
          <p:nvPr>
            <p:ph type="sldNum" sz="quarter" idx="12"/>
          </p:nvPr>
        </p:nvSpPr>
        <p:spPr/>
        <p:txBody>
          <a:bodyPr/>
          <a:lstStyle/>
          <a:p>
            <a:fld id="{358D4C1B-06A3-4920-A90A-D5F56E9699FF}" type="slidenum">
              <a:rPr lang="en-US" smtClean="0"/>
              <a:t>‹#›</a:t>
            </a:fld>
            <a:endParaRPr lang="en-US"/>
          </a:p>
        </p:txBody>
      </p:sp>
    </p:spTree>
    <p:extLst>
      <p:ext uri="{BB962C8B-B14F-4D97-AF65-F5344CB8AC3E}">
        <p14:creationId xmlns:p14="http://schemas.microsoft.com/office/powerpoint/2010/main" val="3604897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EC86C-964A-BCB3-2D35-945F1F76D4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9D8F00-0905-F9BF-F584-11B1A47B88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05E294-7B38-3FDA-0D14-036CCFE69B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79A63E-4EB9-0F00-F732-6D87E4C92D9B}"/>
              </a:ext>
            </a:extLst>
          </p:cNvPr>
          <p:cNvSpPr>
            <a:spLocks noGrp="1"/>
          </p:cNvSpPr>
          <p:nvPr>
            <p:ph type="dt" sz="half" idx="10"/>
          </p:nvPr>
        </p:nvSpPr>
        <p:spPr/>
        <p:txBody>
          <a:bodyPr/>
          <a:lstStyle/>
          <a:p>
            <a:fld id="{ED004070-ADFB-4682-80A8-E3F5658C2073}" type="datetimeFigureOut">
              <a:rPr lang="en-US" smtClean="0"/>
              <a:t>4/5/2023</a:t>
            </a:fld>
            <a:endParaRPr lang="en-US"/>
          </a:p>
        </p:txBody>
      </p:sp>
      <p:sp>
        <p:nvSpPr>
          <p:cNvPr id="6" name="Footer Placeholder 5">
            <a:extLst>
              <a:ext uri="{FF2B5EF4-FFF2-40B4-BE49-F238E27FC236}">
                <a16:creationId xmlns:a16="http://schemas.microsoft.com/office/drawing/2014/main" id="{69011027-2BDA-EFA7-18B1-489E53C9F1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D69873-214A-4D6F-34E3-86B797ED2217}"/>
              </a:ext>
            </a:extLst>
          </p:cNvPr>
          <p:cNvSpPr>
            <a:spLocks noGrp="1"/>
          </p:cNvSpPr>
          <p:nvPr>
            <p:ph type="sldNum" sz="quarter" idx="12"/>
          </p:nvPr>
        </p:nvSpPr>
        <p:spPr/>
        <p:txBody>
          <a:bodyPr/>
          <a:lstStyle/>
          <a:p>
            <a:fld id="{358D4C1B-06A3-4920-A90A-D5F56E9699FF}" type="slidenum">
              <a:rPr lang="en-US" smtClean="0"/>
              <a:t>‹#›</a:t>
            </a:fld>
            <a:endParaRPr lang="en-US"/>
          </a:p>
        </p:txBody>
      </p:sp>
    </p:spTree>
    <p:extLst>
      <p:ext uri="{BB962C8B-B14F-4D97-AF65-F5344CB8AC3E}">
        <p14:creationId xmlns:p14="http://schemas.microsoft.com/office/powerpoint/2010/main" val="3062990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130881-5B45-4DFB-EDEA-DBAE0B138A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BDD8A5-5268-5BA1-6B41-1A6423D5C7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EA73E8-1BB8-904D-10D3-7D0AE06140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004070-ADFB-4682-80A8-E3F5658C2073}" type="datetimeFigureOut">
              <a:rPr lang="en-US" smtClean="0"/>
              <a:t>4/5/2023</a:t>
            </a:fld>
            <a:endParaRPr lang="en-US"/>
          </a:p>
        </p:txBody>
      </p:sp>
      <p:sp>
        <p:nvSpPr>
          <p:cNvPr id="5" name="Footer Placeholder 4">
            <a:extLst>
              <a:ext uri="{FF2B5EF4-FFF2-40B4-BE49-F238E27FC236}">
                <a16:creationId xmlns:a16="http://schemas.microsoft.com/office/drawing/2014/main" id="{6ECFFCAF-E339-D64A-1550-5C4EBC1635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FAAF1D-C128-4A03-3670-1D729EC776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8D4C1B-06A3-4920-A90A-D5F56E9699FF}" type="slidenum">
              <a:rPr lang="en-US" smtClean="0"/>
              <a:t>‹#›</a:t>
            </a:fld>
            <a:endParaRPr lang="en-US"/>
          </a:p>
        </p:txBody>
      </p:sp>
    </p:spTree>
    <p:extLst>
      <p:ext uri="{BB962C8B-B14F-4D97-AF65-F5344CB8AC3E}">
        <p14:creationId xmlns:p14="http://schemas.microsoft.com/office/powerpoint/2010/main" val="724695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0" descr="natural_water_droplet_1600x1200.jpg"/>
          <p:cNvPicPr>
            <a:picLocks noChangeAspect="1"/>
          </p:cNvPicPr>
          <p:nvPr/>
        </p:nvPicPr>
        <p:blipFill rotWithShape="1">
          <a:blip r:embed="rId3" cstate="print"/>
          <a:srcRect t="19018"/>
          <a:stretch/>
        </p:blipFill>
        <p:spPr bwMode="auto">
          <a:xfrm>
            <a:off x="1524000" y="900223"/>
            <a:ext cx="9144000" cy="5553740"/>
          </a:xfrm>
          <a:prstGeom prst="rect">
            <a:avLst/>
          </a:prstGeom>
          <a:noFill/>
          <a:ln w="9525">
            <a:noFill/>
            <a:miter lim="800000"/>
            <a:headEnd/>
            <a:tailEnd/>
          </a:ln>
        </p:spPr>
      </p:pic>
      <p:sp>
        <p:nvSpPr>
          <p:cNvPr id="32771" name="Rectangle 2"/>
          <p:cNvSpPr>
            <a:spLocks noChangeArrowheads="1"/>
          </p:cNvSpPr>
          <p:nvPr/>
        </p:nvSpPr>
        <p:spPr bwMode="auto">
          <a:xfrm>
            <a:off x="1524000" y="1304259"/>
            <a:ext cx="9144000" cy="1733488"/>
          </a:xfrm>
          <a:prstGeom prst="rect">
            <a:avLst/>
          </a:prstGeom>
          <a:solidFill>
            <a:schemeClr val="bg1">
              <a:alpha val="77000"/>
            </a:schemeClr>
          </a:solidFill>
          <a:ln w="9525">
            <a:noFill/>
            <a:miter lim="800000"/>
            <a:headEnd/>
            <a:tailEnd/>
          </a:ln>
        </p:spPr>
        <p:txBody>
          <a:bodyPr wrap="square">
            <a:spAutoFit/>
          </a:bodyPr>
          <a:lstStyle/>
          <a:p>
            <a:pPr algn="ctr"/>
            <a:r>
              <a:rPr lang="en-US" sz="2133" dirty="0">
                <a:latin typeface="Calibri" panose="020F0502020204030204" pitchFamily="34" charset="0"/>
                <a:cs typeface="Calibri" panose="020F0502020204030204" pitchFamily="34" charset="0"/>
              </a:rPr>
              <a:t>The Law:  The Clean Water Act (amended, 1987)</a:t>
            </a:r>
          </a:p>
          <a:p>
            <a:pPr algn="ctr"/>
            <a:endParaRPr lang="en-US" sz="2133" i="1" dirty="0">
              <a:latin typeface="Calibri" panose="020F0502020204030204" pitchFamily="34" charset="0"/>
              <a:cs typeface="Calibri" panose="020F0502020204030204" pitchFamily="34" charset="0"/>
            </a:endParaRPr>
          </a:p>
          <a:p>
            <a:pPr algn="ctr"/>
            <a:r>
              <a:rPr lang="en-US" altLang="en-US" sz="2133" i="1" kern="0" dirty="0">
                <a:latin typeface="Calibri" panose="020F0502020204030204" pitchFamily="34" charset="0"/>
                <a:cs typeface="Calibri" panose="020F0502020204030204" pitchFamily="34" charset="0"/>
              </a:rPr>
              <a:t>The National Estuary Program was created by the U.S. Congress in 1987 through  amendments to the Clean Water Act, with the goal to "identify, restore, and protect nationally significant estuaries in the United States."</a:t>
            </a:r>
          </a:p>
        </p:txBody>
      </p:sp>
      <p:sp>
        <p:nvSpPr>
          <p:cNvPr id="3" name="TextBox 2">
            <a:extLst>
              <a:ext uri="{FF2B5EF4-FFF2-40B4-BE49-F238E27FC236}">
                <a16:creationId xmlns:a16="http://schemas.microsoft.com/office/drawing/2014/main" id="{6010653D-60AA-40DC-713D-6847324C0732}"/>
              </a:ext>
            </a:extLst>
          </p:cNvPr>
          <p:cNvSpPr txBox="1"/>
          <p:nvPr/>
        </p:nvSpPr>
        <p:spPr>
          <a:xfrm>
            <a:off x="0" y="404037"/>
            <a:ext cx="12192000" cy="523220"/>
          </a:xfrm>
          <a:prstGeom prst="rect">
            <a:avLst/>
          </a:prstGeom>
          <a:noFill/>
        </p:spPr>
        <p:txBody>
          <a:bodyPr wrap="square" rtlCol="0">
            <a:spAutoFit/>
          </a:bodyPr>
          <a:lstStyle/>
          <a:p>
            <a:pPr algn="ctr"/>
            <a:r>
              <a:rPr lang="en-US" sz="2800" b="1" dirty="0"/>
              <a:t>NEPs:  The Federal Perspective</a:t>
            </a:r>
          </a:p>
        </p:txBody>
      </p:sp>
    </p:spTree>
    <p:extLst>
      <p:ext uri="{BB962C8B-B14F-4D97-AF65-F5344CB8AC3E}">
        <p14:creationId xmlns:p14="http://schemas.microsoft.com/office/powerpoint/2010/main" val="1318028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4A8B0FF-9E82-B595-B7BC-4724AB56FBC8}"/>
              </a:ext>
            </a:extLst>
          </p:cNvPr>
          <p:cNvGraphicFramePr/>
          <p:nvPr>
            <p:extLst>
              <p:ext uri="{D42A27DB-BD31-4B8C-83A1-F6EECF244321}">
                <p14:modId xmlns:p14="http://schemas.microsoft.com/office/powerpoint/2010/main" val="1532036726"/>
              </p:ext>
            </p:extLst>
          </p:nvPr>
        </p:nvGraphicFramePr>
        <p:xfrm>
          <a:off x="3252035" y="169556"/>
          <a:ext cx="8673483" cy="53996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2" name="Straight Arrow Connector 1">
            <a:extLst>
              <a:ext uri="{FF2B5EF4-FFF2-40B4-BE49-F238E27FC236}">
                <a16:creationId xmlns:a16="http://schemas.microsoft.com/office/drawing/2014/main" id="{C973CA94-E312-5689-46DE-A564B98EB988}"/>
              </a:ext>
            </a:extLst>
          </p:cNvPr>
          <p:cNvCxnSpPr/>
          <p:nvPr/>
        </p:nvCxnSpPr>
        <p:spPr>
          <a:xfrm>
            <a:off x="323850" y="6248400"/>
            <a:ext cx="11439525"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F98F984F-1388-256E-BFF0-CF7E14969C94}"/>
              </a:ext>
            </a:extLst>
          </p:cNvPr>
          <p:cNvSpPr txBox="1"/>
          <p:nvPr/>
        </p:nvSpPr>
        <p:spPr>
          <a:xfrm rot="20649949">
            <a:off x="590550" y="5834978"/>
            <a:ext cx="742950" cy="369332"/>
          </a:xfrm>
          <a:prstGeom prst="rect">
            <a:avLst/>
          </a:prstGeom>
          <a:noFill/>
        </p:spPr>
        <p:txBody>
          <a:bodyPr wrap="square" rtlCol="0">
            <a:spAutoFit/>
          </a:bodyPr>
          <a:lstStyle/>
          <a:p>
            <a:r>
              <a:rPr lang="en-US" dirty="0"/>
              <a:t>1995</a:t>
            </a:r>
          </a:p>
        </p:txBody>
      </p:sp>
      <p:sp>
        <p:nvSpPr>
          <p:cNvPr id="5" name="TextBox 4">
            <a:extLst>
              <a:ext uri="{FF2B5EF4-FFF2-40B4-BE49-F238E27FC236}">
                <a16:creationId xmlns:a16="http://schemas.microsoft.com/office/drawing/2014/main" id="{E9222C65-C432-E219-92CC-49F629C9929A}"/>
              </a:ext>
            </a:extLst>
          </p:cNvPr>
          <p:cNvSpPr txBox="1"/>
          <p:nvPr/>
        </p:nvSpPr>
        <p:spPr>
          <a:xfrm rot="20649949">
            <a:off x="1234196" y="5834978"/>
            <a:ext cx="742950" cy="369332"/>
          </a:xfrm>
          <a:prstGeom prst="rect">
            <a:avLst/>
          </a:prstGeom>
          <a:noFill/>
        </p:spPr>
        <p:txBody>
          <a:bodyPr wrap="square" rtlCol="0">
            <a:spAutoFit/>
          </a:bodyPr>
          <a:lstStyle/>
          <a:p>
            <a:r>
              <a:rPr lang="en-US" dirty="0"/>
              <a:t>2002</a:t>
            </a:r>
          </a:p>
        </p:txBody>
      </p:sp>
      <p:sp>
        <p:nvSpPr>
          <p:cNvPr id="6" name="TextBox 5">
            <a:extLst>
              <a:ext uri="{FF2B5EF4-FFF2-40B4-BE49-F238E27FC236}">
                <a16:creationId xmlns:a16="http://schemas.microsoft.com/office/drawing/2014/main" id="{0C3F87F2-7C57-8C93-3D57-390DD6A0E867}"/>
              </a:ext>
            </a:extLst>
          </p:cNvPr>
          <p:cNvSpPr txBox="1"/>
          <p:nvPr/>
        </p:nvSpPr>
        <p:spPr>
          <a:xfrm rot="20649949">
            <a:off x="1877842" y="5834978"/>
            <a:ext cx="742950" cy="369332"/>
          </a:xfrm>
          <a:prstGeom prst="rect">
            <a:avLst/>
          </a:prstGeom>
          <a:noFill/>
        </p:spPr>
        <p:txBody>
          <a:bodyPr wrap="square" rtlCol="0">
            <a:spAutoFit/>
          </a:bodyPr>
          <a:lstStyle/>
          <a:p>
            <a:r>
              <a:rPr lang="en-US" dirty="0"/>
              <a:t>2006</a:t>
            </a:r>
          </a:p>
        </p:txBody>
      </p:sp>
      <p:sp>
        <p:nvSpPr>
          <p:cNvPr id="7" name="TextBox 6">
            <a:extLst>
              <a:ext uri="{FF2B5EF4-FFF2-40B4-BE49-F238E27FC236}">
                <a16:creationId xmlns:a16="http://schemas.microsoft.com/office/drawing/2014/main" id="{C4A17058-24D7-5089-7837-CC0F3CD8D9BC}"/>
              </a:ext>
            </a:extLst>
          </p:cNvPr>
          <p:cNvSpPr txBox="1"/>
          <p:nvPr/>
        </p:nvSpPr>
        <p:spPr>
          <a:xfrm rot="20649949">
            <a:off x="2521488" y="5834978"/>
            <a:ext cx="742950" cy="369332"/>
          </a:xfrm>
          <a:prstGeom prst="rect">
            <a:avLst/>
          </a:prstGeom>
          <a:noFill/>
        </p:spPr>
        <p:txBody>
          <a:bodyPr wrap="square" rtlCol="0">
            <a:spAutoFit/>
          </a:bodyPr>
          <a:lstStyle/>
          <a:p>
            <a:r>
              <a:rPr lang="en-US" dirty="0"/>
              <a:t>2008</a:t>
            </a:r>
          </a:p>
        </p:txBody>
      </p:sp>
      <p:sp>
        <p:nvSpPr>
          <p:cNvPr id="8" name="TextBox 7">
            <a:extLst>
              <a:ext uri="{FF2B5EF4-FFF2-40B4-BE49-F238E27FC236}">
                <a16:creationId xmlns:a16="http://schemas.microsoft.com/office/drawing/2014/main" id="{061851CE-0A6D-6FC2-F930-26A40C4D20B5}"/>
              </a:ext>
            </a:extLst>
          </p:cNvPr>
          <p:cNvSpPr txBox="1"/>
          <p:nvPr/>
        </p:nvSpPr>
        <p:spPr>
          <a:xfrm rot="20649949">
            <a:off x="3808780" y="5834978"/>
            <a:ext cx="742950" cy="369332"/>
          </a:xfrm>
          <a:prstGeom prst="rect">
            <a:avLst/>
          </a:prstGeom>
          <a:noFill/>
        </p:spPr>
        <p:txBody>
          <a:bodyPr wrap="square" rtlCol="0">
            <a:spAutoFit/>
          </a:bodyPr>
          <a:lstStyle/>
          <a:p>
            <a:r>
              <a:rPr lang="en-US" dirty="0"/>
              <a:t>2011</a:t>
            </a:r>
          </a:p>
        </p:txBody>
      </p:sp>
      <p:sp>
        <p:nvSpPr>
          <p:cNvPr id="9" name="TextBox 8">
            <a:extLst>
              <a:ext uri="{FF2B5EF4-FFF2-40B4-BE49-F238E27FC236}">
                <a16:creationId xmlns:a16="http://schemas.microsoft.com/office/drawing/2014/main" id="{14774DA6-EF56-2F5A-3AB4-F0ECB67BFB9D}"/>
              </a:ext>
            </a:extLst>
          </p:cNvPr>
          <p:cNvSpPr txBox="1"/>
          <p:nvPr/>
        </p:nvSpPr>
        <p:spPr>
          <a:xfrm rot="20649949">
            <a:off x="3165134" y="5834978"/>
            <a:ext cx="742950" cy="369332"/>
          </a:xfrm>
          <a:prstGeom prst="rect">
            <a:avLst/>
          </a:prstGeom>
          <a:noFill/>
        </p:spPr>
        <p:txBody>
          <a:bodyPr wrap="square" rtlCol="0">
            <a:spAutoFit/>
          </a:bodyPr>
          <a:lstStyle/>
          <a:p>
            <a:r>
              <a:rPr lang="en-US" dirty="0"/>
              <a:t>2009</a:t>
            </a:r>
          </a:p>
        </p:txBody>
      </p:sp>
      <p:sp>
        <p:nvSpPr>
          <p:cNvPr id="10" name="TextBox 9">
            <a:extLst>
              <a:ext uri="{FF2B5EF4-FFF2-40B4-BE49-F238E27FC236}">
                <a16:creationId xmlns:a16="http://schemas.microsoft.com/office/drawing/2014/main" id="{0DBE6F98-E29B-7A9A-60E4-69F2A5F0CFB1}"/>
              </a:ext>
            </a:extLst>
          </p:cNvPr>
          <p:cNvSpPr txBox="1"/>
          <p:nvPr/>
        </p:nvSpPr>
        <p:spPr>
          <a:xfrm rot="20649949">
            <a:off x="5096072" y="5834978"/>
            <a:ext cx="742950" cy="369332"/>
          </a:xfrm>
          <a:prstGeom prst="rect">
            <a:avLst/>
          </a:prstGeom>
          <a:noFill/>
        </p:spPr>
        <p:txBody>
          <a:bodyPr wrap="square" rtlCol="0">
            <a:spAutoFit/>
          </a:bodyPr>
          <a:lstStyle/>
          <a:p>
            <a:r>
              <a:rPr lang="en-US" dirty="0"/>
              <a:t>2015</a:t>
            </a:r>
          </a:p>
        </p:txBody>
      </p:sp>
      <p:sp>
        <p:nvSpPr>
          <p:cNvPr id="11" name="TextBox 10">
            <a:extLst>
              <a:ext uri="{FF2B5EF4-FFF2-40B4-BE49-F238E27FC236}">
                <a16:creationId xmlns:a16="http://schemas.microsoft.com/office/drawing/2014/main" id="{1C81BF51-C79D-E001-4153-057209FEF69B}"/>
              </a:ext>
            </a:extLst>
          </p:cNvPr>
          <p:cNvSpPr txBox="1"/>
          <p:nvPr/>
        </p:nvSpPr>
        <p:spPr>
          <a:xfrm rot="20649949">
            <a:off x="4452426" y="5834978"/>
            <a:ext cx="742950" cy="369332"/>
          </a:xfrm>
          <a:prstGeom prst="rect">
            <a:avLst/>
          </a:prstGeom>
          <a:noFill/>
        </p:spPr>
        <p:txBody>
          <a:bodyPr wrap="square" rtlCol="0">
            <a:spAutoFit/>
          </a:bodyPr>
          <a:lstStyle/>
          <a:p>
            <a:r>
              <a:rPr lang="en-US" dirty="0"/>
              <a:t>2013</a:t>
            </a:r>
          </a:p>
        </p:txBody>
      </p:sp>
      <p:sp>
        <p:nvSpPr>
          <p:cNvPr id="12" name="TextBox 11">
            <a:extLst>
              <a:ext uri="{FF2B5EF4-FFF2-40B4-BE49-F238E27FC236}">
                <a16:creationId xmlns:a16="http://schemas.microsoft.com/office/drawing/2014/main" id="{2D320277-F780-6090-D09B-C6C7E1B9021E}"/>
              </a:ext>
            </a:extLst>
          </p:cNvPr>
          <p:cNvSpPr txBox="1"/>
          <p:nvPr/>
        </p:nvSpPr>
        <p:spPr>
          <a:xfrm rot="20649949">
            <a:off x="5739718" y="5834978"/>
            <a:ext cx="742950" cy="369332"/>
          </a:xfrm>
          <a:prstGeom prst="rect">
            <a:avLst/>
          </a:prstGeom>
          <a:noFill/>
        </p:spPr>
        <p:txBody>
          <a:bodyPr wrap="square" rtlCol="0">
            <a:spAutoFit/>
          </a:bodyPr>
          <a:lstStyle/>
          <a:p>
            <a:r>
              <a:rPr lang="en-US" dirty="0"/>
              <a:t>2016</a:t>
            </a:r>
          </a:p>
        </p:txBody>
      </p:sp>
      <p:sp>
        <p:nvSpPr>
          <p:cNvPr id="13" name="TextBox 12">
            <a:extLst>
              <a:ext uri="{FF2B5EF4-FFF2-40B4-BE49-F238E27FC236}">
                <a16:creationId xmlns:a16="http://schemas.microsoft.com/office/drawing/2014/main" id="{C16B7091-26C9-A1D5-9805-6566AEEDCAE7}"/>
              </a:ext>
            </a:extLst>
          </p:cNvPr>
          <p:cNvSpPr txBox="1"/>
          <p:nvPr/>
        </p:nvSpPr>
        <p:spPr>
          <a:xfrm rot="20649949">
            <a:off x="7027010" y="5834978"/>
            <a:ext cx="742950" cy="369332"/>
          </a:xfrm>
          <a:prstGeom prst="rect">
            <a:avLst/>
          </a:prstGeom>
          <a:noFill/>
        </p:spPr>
        <p:txBody>
          <a:bodyPr wrap="square" rtlCol="0">
            <a:spAutoFit/>
          </a:bodyPr>
          <a:lstStyle/>
          <a:p>
            <a:r>
              <a:rPr lang="en-US" dirty="0"/>
              <a:t>2018</a:t>
            </a:r>
          </a:p>
        </p:txBody>
      </p:sp>
      <p:sp>
        <p:nvSpPr>
          <p:cNvPr id="14" name="TextBox 13">
            <a:extLst>
              <a:ext uri="{FF2B5EF4-FFF2-40B4-BE49-F238E27FC236}">
                <a16:creationId xmlns:a16="http://schemas.microsoft.com/office/drawing/2014/main" id="{07173F2B-320E-820F-75A3-A1ECFDAB2502}"/>
              </a:ext>
            </a:extLst>
          </p:cNvPr>
          <p:cNvSpPr txBox="1"/>
          <p:nvPr/>
        </p:nvSpPr>
        <p:spPr>
          <a:xfrm rot="20649949">
            <a:off x="6383364" y="5834978"/>
            <a:ext cx="742950" cy="369332"/>
          </a:xfrm>
          <a:prstGeom prst="rect">
            <a:avLst/>
          </a:prstGeom>
          <a:noFill/>
        </p:spPr>
        <p:txBody>
          <a:bodyPr wrap="square" rtlCol="0">
            <a:spAutoFit/>
          </a:bodyPr>
          <a:lstStyle/>
          <a:p>
            <a:r>
              <a:rPr lang="en-US" dirty="0"/>
              <a:t>2017</a:t>
            </a:r>
          </a:p>
        </p:txBody>
      </p:sp>
      <p:sp>
        <p:nvSpPr>
          <p:cNvPr id="15" name="TextBox 14">
            <a:extLst>
              <a:ext uri="{FF2B5EF4-FFF2-40B4-BE49-F238E27FC236}">
                <a16:creationId xmlns:a16="http://schemas.microsoft.com/office/drawing/2014/main" id="{0084A601-6C65-4E3B-3C68-DF1ED199BB7F}"/>
              </a:ext>
            </a:extLst>
          </p:cNvPr>
          <p:cNvSpPr txBox="1"/>
          <p:nvPr/>
        </p:nvSpPr>
        <p:spPr>
          <a:xfrm rot="20649949">
            <a:off x="7670656" y="5834978"/>
            <a:ext cx="742950" cy="369332"/>
          </a:xfrm>
          <a:prstGeom prst="rect">
            <a:avLst/>
          </a:prstGeom>
          <a:noFill/>
        </p:spPr>
        <p:txBody>
          <a:bodyPr wrap="square" rtlCol="0">
            <a:spAutoFit/>
          </a:bodyPr>
          <a:lstStyle/>
          <a:p>
            <a:r>
              <a:rPr lang="en-US" dirty="0"/>
              <a:t>2020</a:t>
            </a:r>
          </a:p>
        </p:txBody>
      </p:sp>
      <p:sp>
        <p:nvSpPr>
          <p:cNvPr id="16" name="TextBox 15">
            <a:extLst>
              <a:ext uri="{FF2B5EF4-FFF2-40B4-BE49-F238E27FC236}">
                <a16:creationId xmlns:a16="http://schemas.microsoft.com/office/drawing/2014/main" id="{AE384654-A930-DC6A-0E5B-B9EE092F614E}"/>
              </a:ext>
            </a:extLst>
          </p:cNvPr>
          <p:cNvSpPr txBox="1"/>
          <p:nvPr/>
        </p:nvSpPr>
        <p:spPr>
          <a:xfrm rot="20649949">
            <a:off x="8314302" y="5834978"/>
            <a:ext cx="742950" cy="369332"/>
          </a:xfrm>
          <a:prstGeom prst="rect">
            <a:avLst/>
          </a:prstGeom>
          <a:noFill/>
        </p:spPr>
        <p:txBody>
          <a:bodyPr wrap="square" rtlCol="0">
            <a:spAutoFit/>
          </a:bodyPr>
          <a:lstStyle/>
          <a:p>
            <a:r>
              <a:rPr lang="en-US" dirty="0"/>
              <a:t>2021</a:t>
            </a:r>
          </a:p>
        </p:txBody>
      </p:sp>
      <p:sp>
        <p:nvSpPr>
          <p:cNvPr id="17" name="TextBox 16">
            <a:extLst>
              <a:ext uri="{FF2B5EF4-FFF2-40B4-BE49-F238E27FC236}">
                <a16:creationId xmlns:a16="http://schemas.microsoft.com/office/drawing/2014/main" id="{78C6DD96-93F3-53A8-A36A-4137DC4A6823}"/>
              </a:ext>
            </a:extLst>
          </p:cNvPr>
          <p:cNvSpPr txBox="1"/>
          <p:nvPr/>
        </p:nvSpPr>
        <p:spPr>
          <a:xfrm rot="20649949">
            <a:off x="8957948" y="5834978"/>
            <a:ext cx="742950" cy="369332"/>
          </a:xfrm>
          <a:prstGeom prst="rect">
            <a:avLst/>
          </a:prstGeom>
          <a:noFill/>
        </p:spPr>
        <p:txBody>
          <a:bodyPr wrap="square" rtlCol="0">
            <a:spAutoFit/>
          </a:bodyPr>
          <a:lstStyle/>
          <a:p>
            <a:r>
              <a:rPr lang="en-US" dirty="0"/>
              <a:t>2022</a:t>
            </a:r>
          </a:p>
        </p:txBody>
      </p:sp>
      <p:sp>
        <p:nvSpPr>
          <p:cNvPr id="18" name="TextBox 17">
            <a:extLst>
              <a:ext uri="{FF2B5EF4-FFF2-40B4-BE49-F238E27FC236}">
                <a16:creationId xmlns:a16="http://schemas.microsoft.com/office/drawing/2014/main" id="{10E541FF-2DB4-4359-BBCE-E8FD118682A6}"/>
              </a:ext>
            </a:extLst>
          </p:cNvPr>
          <p:cNvSpPr txBox="1"/>
          <p:nvPr/>
        </p:nvSpPr>
        <p:spPr>
          <a:xfrm rot="20649949">
            <a:off x="9601594" y="5834978"/>
            <a:ext cx="742950" cy="369332"/>
          </a:xfrm>
          <a:prstGeom prst="rect">
            <a:avLst/>
          </a:prstGeom>
          <a:noFill/>
        </p:spPr>
        <p:txBody>
          <a:bodyPr wrap="square" rtlCol="0">
            <a:spAutoFit/>
          </a:bodyPr>
          <a:lstStyle/>
          <a:p>
            <a:r>
              <a:rPr lang="en-US" dirty="0"/>
              <a:t>2023</a:t>
            </a:r>
          </a:p>
        </p:txBody>
      </p:sp>
      <p:sp>
        <p:nvSpPr>
          <p:cNvPr id="19" name="TextBox 18">
            <a:extLst>
              <a:ext uri="{FF2B5EF4-FFF2-40B4-BE49-F238E27FC236}">
                <a16:creationId xmlns:a16="http://schemas.microsoft.com/office/drawing/2014/main" id="{A0B6327E-C70A-17DE-AA79-289C91AA8157}"/>
              </a:ext>
            </a:extLst>
          </p:cNvPr>
          <p:cNvSpPr txBox="1"/>
          <p:nvPr/>
        </p:nvSpPr>
        <p:spPr>
          <a:xfrm rot="20649949">
            <a:off x="10245240" y="5834978"/>
            <a:ext cx="742950" cy="369332"/>
          </a:xfrm>
          <a:prstGeom prst="rect">
            <a:avLst/>
          </a:prstGeom>
          <a:noFill/>
        </p:spPr>
        <p:txBody>
          <a:bodyPr wrap="square" rtlCol="0">
            <a:spAutoFit/>
          </a:bodyPr>
          <a:lstStyle/>
          <a:p>
            <a:r>
              <a:rPr lang="en-US" dirty="0"/>
              <a:t>2024</a:t>
            </a:r>
          </a:p>
        </p:txBody>
      </p:sp>
      <p:sp>
        <p:nvSpPr>
          <p:cNvPr id="20" name="TextBox 19">
            <a:extLst>
              <a:ext uri="{FF2B5EF4-FFF2-40B4-BE49-F238E27FC236}">
                <a16:creationId xmlns:a16="http://schemas.microsoft.com/office/drawing/2014/main" id="{69230903-A1BA-EC84-5DCC-7F3F4496EB93}"/>
              </a:ext>
            </a:extLst>
          </p:cNvPr>
          <p:cNvSpPr txBox="1"/>
          <p:nvPr/>
        </p:nvSpPr>
        <p:spPr>
          <a:xfrm rot="20649949">
            <a:off x="10888884" y="5834978"/>
            <a:ext cx="742950" cy="369332"/>
          </a:xfrm>
          <a:prstGeom prst="rect">
            <a:avLst/>
          </a:prstGeom>
          <a:noFill/>
        </p:spPr>
        <p:txBody>
          <a:bodyPr wrap="square" rtlCol="0">
            <a:spAutoFit/>
          </a:bodyPr>
          <a:lstStyle/>
          <a:p>
            <a:r>
              <a:rPr lang="en-US" dirty="0"/>
              <a:t>2025</a:t>
            </a:r>
          </a:p>
        </p:txBody>
      </p:sp>
      <p:sp>
        <p:nvSpPr>
          <p:cNvPr id="30" name="TextBox 29">
            <a:extLst>
              <a:ext uri="{FF2B5EF4-FFF2-40B4-BE49-F238E27FC236}">
                <a16:creationId xmlns:a16="http://schemas.microsoft.com/office/drawing/2014/main" id="{F8A3F436-B3FA-C874-43B1-9CA4758097A1}"/>
              </a:ext>
            </a:extLst>
          </p:cNvPr>
          <p:cNvSpPr txBox="1"/>
          <p:nvPr/>
        </p:nvSpPr>
        <p:spPr>
          <a:xfrm>
            <a:off x="554258" y="1819275"/>
            <a:ext cx="2574584" cy="3139321"/>
          </a:xfrm>
          <a:prstGeom prst="rect">
            <a:avLst/>
          </a:prstGeom>
          <a:noFill/>
        </p:spPr>
        <p:txBody>
          <a:bodyPr wrap="square" rtlCol="0">
            <a:spAutoFit/>
          </a:bodyPr>
          <a:lstStyle/>
          <a:p>
            <a:r>
              <a:rPr lang="en-US" dirty="0"/>
              <a:t>In consultation with EPA, the amount of data generated, the number of watershed plans completed, and the opportunity to address both local and system-wide challenges through the decadal study trigger a CCMP rewrite.  </a:t>
            </a:r>
          </a:p>
          <a:p>
            <a:endParaRPr lang="en-US" dirty="0"/>
          </a:p>
        </p:txBody>
      </p:sp>
    </p:spTree>
    <p:extLst>
      <p:ext uri="{BB962C8B-B14F-4D97-AF65-F5344CB8AC3E}">
        <p14:creationId xmlns:p14="http://schemas.microsoft.com/office/powerpoint/2010/main" val="248341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58000"/>
          </a:schemeClr>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4CA97209-50B5-0621-8F95-55B669E7FA5D}"/>
              </a:ext>
            </a:extLst>
          </p:cNvPr>
          <p:cNvSpPr txBox="1"/>
          <p:nvPr/>
        </p:nvSpPr>
        <p:spPr>
          <a:xfrm>
            <a:off x="4128741" y="239953"/>
            <a:ext cx="3660554" cy="707886"/>
          </a:xfrm>
          <a:prstGeom prst="rect">
            <a:avLst/>
          </a:prstGeom>
          <a:noFill/>
        </p:spPr>
        <p:txBody>
          <a:bodyPr wrap="none" rtlCol="0">
            <a:spAutoFit/>
          </a:bodyPr>
          <a:lstStyle/>
          <a:p>
            <a:r>
              <a:rPr lang="en-US" sz="4000" b="1" u="sng" dirty="0">
                <a:solidFill>
                  <a:schemeClr val="accent1">
                    <a:lumMod val="75000"/>
                  </a:schemeClr>
                </a:solidFill>
                <a:effectLst>
                  <a:outerShdw blurRad="38100" dist="38100" dir="2700000" algn="tl">
                    <a:srgbClr val="000000">
                      <a:alpha val="43137"/>
                    </a:srgbClr>
                  </a:outerShdw>
                </a:effectLst>
              </a:rPr>
              <a:t>The Road Ahead</a:t>
            </a:r>
          </a:p>
        </p:txBody>
      </p:sp>
      <p:graphicFrame>
        <p:nvGraphicFramePr>
          <p:cNvPr id="2" name="Table 1">
            <a:extLst>
              <a:ext uri="{FF2B5EF4-FFF2-40B4-BE49-F238E27FC236}">
                <a16:creationId xmlns:a16="http://schemas.microsoft.com/office/drawing/2014/main" id="{8C0D9F60-5D60-09B5-769A-4F0842E17A00}"/>
              </a:ext>
            </a:extLst>
          </p:cNvPr>
          <p:cNvGraphicFramePr>
            <a:graphicFrameLocks noGrp="1"/>
          </p:cNvGraphicFramePr>
          <p:nvPr>
            <p:extLst>
              <p:ext uri="{D42A27DB-BD31-4B8C-83A1-F6EECF244321}">
                <p14:modId xmlns:p14="http://schemas.microsoft.com/office/powerpoint/2010/main" val="608872894"/>
              </p:ext>
            </p:extLst>
          </p:nvPr>
        </p:nvGraphicFramePr>
        <p:xfrm>
          <a:off x="975360" y="1375953"/>
          <a:ext cx="9753600" cy="4833262"/>
        </p:xfrm>
        <a:graphic>
          <a:graphicData uri="http://schemas.openxmlformats.org/drawingml/2006/table">
            <a:tbl>
              <a:tblPr/>
              <a:tblGrid>
                <a:gridCol w="1607217">
                  <a:extLst>
                    <a:ext uri="{9D8B030D-6E8A-4147-A177-3AD203B41FA5}">
                      <a16:colId xmlns:a16="http://schemas.microsoft.com/office/drawing/2014/main" val="794716638"/>
                    </a:ext>
                  </a:extLst>
                </a:gridCol>
                <a:gridCol w="2852022">
                  <a:extLst>
                    <a:ext uri="{9D8B030D-6E8A-4147-A177-3AD203B41FA5}">
                      <a16:colId xmlns:a16="http://schemas.microsoft.com/office/drawing/2014/main" val="2513505409"/>
                    </a:ext>
                  </a:extLst>
                </a:gridCol>
                <a:gridCol w="5294361">
                  <a:extLst>
                    <a:ext uri="{9D8B030D-6E8A-4147-A177-3AD203B41FA5}">
                      <a16:colId xmlns:a16="http://schemas.microsoft.com/office/drawing/2014/main" val="814393784"/>
                    </a:ext>
                  </a:extLst>
                </a:gridCol>
              </a:tblGrid>
              <a:tr h="345233">
                <a:tc>
                  <a:txBody>
                    <a:bodyPr/>
                    <a:lstStyle/>
                    <a:p>
                      <a:pPr algn="ctr" fontAlgn="b"/>
                      <a:r>
                        <a:rPr lang="en-US" sz="1900" b="1" i="0" u="none" strike="noStrike">
                          <a:solidFill>
                            <a:srgbClr val="000000"/>
                          </a:solidFill>
                          <a:effectLst/>
                          <a:latin typeface="Calibri" panose="020F0502020204030204" pitchFamily="34" charset="0"/>
                        </a:rPr>
                        <a:t>Year</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r>
                        <a:rPr lang="en-US" sz="1900" b="1" i="0" u="none" strike="noStrike">
                          <a:solidFill>
                            <a:srgbClr val="000000"/>
                          </a:solidFill>
                          <a:effectLst/>
                          <a:latin typeface="Calibri" panose="020F0502020204030204" pitchFamily="34" charset="0"/>
                        </a:rPr>
                        <a:t>Target Date</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r>
                        <a:rPr lang="en-US" sz="1900" b="1" i="0" u="none" strike="noStrike" dirty="0">
                          <a:solidFill>
                            <a:srgbClr val="000000"/>
                          </a:solidFill>
                          <a:effectLst/>
                          <a:latin typeface="Calibri" panose="020F0502020204030204" pitchFamily="34" charset="0"/>
                        </a:rPr>
                        <a:t>Activity</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268447961"/>
                  </a:ext>
                </a:extLst>
              </a:tr>
              <a:tr h="345233">
                <a:tc>
                  <a:txBody>
                    <a:bodyPr/>
                    <a:lstStyle/>
                    <a:p>
                      <a:pPr algn="ctr" fontAlgn="b"/>
                      <a:r>
                        <a:rPr lang="en-US" sz="1900" b="1" i="0" u="none" strike="noStrike" dirty="0">
                          <a:solidFill>
                            <a:srgbClr val="000000"/>
                          </a:solidFill>
                          <a:effectLst/>
                          <a:latin typeface="Calibri" panose="020F0502020204030204" pitchFamily="34" charset="0"/>
                        </a:rPr>
                        <a:t>2023</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March/April 31</a:t>
                      </a:r>
                    </a:p>
                  </a:txBody>
                  <a:tcPr marL="79923"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Watershed Assessment</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43966985"/>
                  </a:ext>
                </a:extLst>
              </a:tr>
              <a:tr h="345233">
                <a:tc>
                  <a:txBody>
                    <a:bodyPr/>
                    <a:lstStyle/>
                    <a:p>
                      <a:pPr algn="ctr" fontAlgn="b"/>
                      <a:r>
                        <a:rPr lang="en-US" sz="1900" b="1" i="0" u="none" strike="noStrike" dirty="0">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May 31</a:t>
                      </a:r>
                    </a:p>
                  </a:txBody>
                  <a:tcPr marL="79923"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CCMP Evaluation</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999224196"/>
                  </a:ext>
                </a:extLst>
              </a:tr>
              <a:tr h="345233">
                <a:tc>
                  <a:txBody>
                    <a:bodyPr/>
                    <a:lstStyle/>
                    <a:p>
                      <a:pPr algn="ctr" fontAlgn="b"/>
                      <a:r>
                        <a:rPr lang="en-US" sz="19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June 30</a:t>
                      </a:r>
                    </a:p>
                  </a:txBody>
                  <a:tcPr marL="79923"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Stressor Evaluation Technical Report</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09237945"/>
                  </a:ext>
                </a:extLst>
              </a:tr>
              <a:tr h="345233">
                <a:tc>
                  <a:txBody>
                    <a:bodyPr/>
                    <a:lstStyle/>
                    <a:p>
                      <a:pPr algn="ctr" fontAlgn="b"/>
                      <a:r>
                        <a:rPr lang="en-US" sz="19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December 31</a:t>
                      </a:r>
                    </a:p>
                  </a:txBody>
                  <a:tcPr marL="79923"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Community Outreach Phase One</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108100925"/>
                  </a:ext>
                </a:extLst>
              </a:tr>
              <a:tr h="345233">
                <a:tc>
                  <a:txBody>
                    <a:bodyPr/>
                    <a:lstStyle/>
                    <a:p>
                      <a:pPr algn="ctr" fontAlgn="b"/>
                      <a:r>
                        <a:rPr lang="en-US" sz="19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 </a:t>
                      </a:r>
                    </a:p>
                  </a:txBody>
                  <a:tcPr marL="79923"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1530811"/>
                  </a:ext>
                </a:extLst>
              </a:tr>
              <a:tr h="345233">
                <a:tc>
                  <a:txBody>
                    <a:bodyPr/>
                    <a:lstStyle/>
                    <a:p>
                      <a:pPr algn="ctr" fontAlgn="b"/>
                      <a:r>
                        <a:rPr lang="en-US" sz="1900" b="1" i="0" u="none" strike="noStrike">
                          <a:solidFill>
                            <a:srgbClr val="000000"/>
                          </a:solidFill>
                          <a:effectLst/>
                          <a:latin typeface="Calibri" panose="020F0502020204030204" pitchFamily="34" charset="0"/>
                        </a:rPr>
                        <a:t>2024</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January 31</a:t>
                      </a:r>
                    </a:p>
                  </a:txBody>
                  <a:tcPr marL="79923"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MC Organizational Structure Assessment</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32888246"/>
                  </a:ext>
                </a:extLst>
              </a:tr>
              <a:tr h="345233">
                <a:tc>
                  <a:txBody>
                    <a:bodyPr/>
                    <a:lstStyle/>
                    <a:p>
                      <a:pPr algn="ctr" fontAlgn="b"/>
                      <a:r>
                        <a:rPr lang="en-US" sz="19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March 31</a:t>
                      </a:r>
                    </a:p>
                  </a:txBody>
                  <a:tcPr marL="79923"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State of Alabama's Estuaries and Coast</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52533504"/>
                  </a:ext>
                </a:extLst>
              </a:tr>
              <a:tr h="345233">
                <a:tc>
                  <a:txBody>
                    <a:bodyPr/>
                    <a:lstStyle/>
                    <a:p>
                      <a:pPr algn="ctr" fontAlgn="b"/>
                      <a:r>
                        <a:rPr lang="en-US" sz="19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December 31</a:t>
                      </a:r>
                    </a:p>
                  </a:txBody>
                  <a:tcPr marL="79923"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Outreach Phase Two</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05945201"/>
                  </a:ext>
                </a:extLst>
              </a:tr>
              <a:tr h="345233">
                <a:tc>
                  <a:txBody>
                    <a:bodyPr/>
                    <a:lstStyle/>
                    <a:p>
                      <a:pPr algn="ctr" fontAlgn="b"/>
                      <a:r>
                        <a:rPr lang="en-US" sz="19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 </a:t>
                      </a:r>
                    </a:p>
                  </a:txBody>
                  <a:tcPr marL="79923"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3272726"/>
                  </a:ext>
                </a:extLst>
              </a:tr>
              <a:tr h="345233">
                <a:tc>
                  <a:txBody>
                    <a:bodyPr/>
                    <a:lstStyle/>
                    <a:p>
                      <a:pPr algn="ctr" fontAlgn="b"/>
                      <a:r>
                        <a:rPr lang="en-US" sz="1900" b="1" i="0" u="none" strike="noStrike">
                          <a:solidFill>
                            <a:srgbClr val="000000"/>
                          </a:solidFill>
                          <a:effectLst/>
                          <a:latin typeface="Calibri" panose="020F0502020204030204" pitchFamily="34" charset="0"/>
                        </a:rPr>
                        <a:t>2025</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June 30</a:t>
                      </a:r>
                    </a:p>
                  </a:txBody>
                  <a:tcPr marL="79923"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CCMP Re-Write: Strategy Development</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136180878"/>
                  </a:ext>
                </a:extLst>
              </a:tr>
              <a:tr h="345233">
                <a:tc>
                  <a:txBody>
                    <a:bodyPr/>
                    <a:lstStyle/>
                    <a:p>
                      <a:pPr algn="ctr" fontAlgn="b"/>
                      <a:r>
                        <a:rPr lang="en-US" sz="19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August 31</a:t>
                      </a:r>
                    </a:p>
                  </a:txBody>
                  <a:tcPr marL="79923"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CCMP Out for Public Comment</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23056551"/>
                  </a:ext>
                </a:extLst>
              </a:tr>
              <a:tr h="345233">
                <a:tc>
                  <a:txBody>
                    <a:bodyPr/>
                    <a:lstStyle/>
                    <a:p>
                      <a:pPr algn="ctr" fontAlgn="b"/>
                      <a:r>
                        <a:rPr lang="en-US" sz="19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September 30</a:t>
                      </a:r>
                    </a:p>
                  </a:txBody>
                  <a:tcPr marL="79923"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CCMP Finalization and Approvals</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725380213"/>
                  </a:ext>
                </a:extLst>
              </a:tr>
              <a:tr h="345233">
                <a:tc>
                  <a:txBody>
                    <a:bodyPr/>
                    <a:lstStyle/>
                    <a:p>
                      <a:pPr algn="ctr" fontAlgn="b"/>
                      <a:r>
                        <a:rPr lang="en-US" sz="19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October 1</a:t>
                      </a:r>
                    </a:p>
                  </a:txBody>
                  <a:tcPr marL="79923"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1" algn="l" fontAlgn="b"/>
                      <a:r>
                        <a:rPr lang="en-US" sz="1900" b="0" i="0" u="none" strike="noStrike" dirty="0">
                          <a:solidFill>
                            <a:srgbClr val="000000"/>
                          </a:solidFill>
                          <a:effectLst/>
                          <a:latin typeface="Calibri" panose="020F0502020204030204" pitchFamily="34" charset="0"/>
                        </a:rPr>
                        <a:t>Begin Implementation</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327925963"/>
                  </a:ext>
                </a:extLst>
              </a:tr>
            </a:tbl>
          </a:graphicData>
        </a:graphic>
      </p:graphicFrame>
    </p:spTree>
    <p:extLst>
      <p:ext uri="{BB962C8B-B14F-4D97-AF65-F5344CB8AC3E}">
        <p14:creationId xmlns:p14="http://schemas.microsoft.com/office/powerpoint/2010/main" val="2521711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524000" y="0"/>
            <a:ext cx="3124200" cy="6858000"/>
          </a:xfrm>
          <a:prstGeom prst="rect">
            <a:avLst/>
          </a:prstGeom>
          <a:solidFill>
            <a:schemeClr val="accent1"/>
          </a:solidFill>
          <a:ln w="9525">
            <a:noFill/>
            <a:miter lim="800000"/>
            <a:headEnd/>
            <a:tailEnd/>
          </a:ln>
        </p:spPr>
        <p:txBody>
          <a:bodyPr wrap="none" anchor="ctr"/>
          <a:lstStyle/>
          <a:p>
            <a:endParaRPr lang="en-US"/>
          </a:p>
        </p:txBody>
      </p:sp>
      <p:sp>
        <p:nvSpPr>
          <p:cNvPr id="40963" name="TextBox 5"/>
          <p:cNvSpPr txBox="1">
            <a:spLocks noChangeArrowheads="1"/>
          </p:cNvSpPr>
          <p:nvPr/>
        </p:nvSpPr>
        <p:spPr bwMode="auto">
          <a:xfrm>
            <a:off x="1905000" y="381001"/>
            <a:ext cx="8458200" cy="523220"/>
          </a:xfrm>
          <a:prstGeom prst="rect">
            <a:avLst/>
          </a:prstGeom>
          <a:solidFill>
            <a:srgbClr val="99CCFF"/>
          </a:solidFill>
          <a:ln w="38100" cmpd="dbl">
            <a:noFill/>
            <a:miter lim="800000"/>
            <a:headEnd/>
            <a:tailEnd/>
          </a:ln>
          <a:effectLst>
            <a:outerShdw dist="35921" dir="2700000" algn="ctr" rotWithShape="0">
              <a:srgbClr val="2B5889"/>
            </a:outerShdw>
          </a:effectLst>
        </p:spPr>
        <p:txBody>
          <a:bodyPr>
            <a:spAutoFit/>
          </a:bodyPr>
          <a:lstStyle/>
          <a:p>
            <a:pPr>
              <a:defRPr/>
            </a:pPr>
            <a:r>
              <a:rPr lang="en-US" sz="2800" b="1" dirty="0">
                <a:solidFill>
                  <a:schemeClr val="tx2"/>
                </a:solidFill>
                <a:latin typeface="+mj-lt"/>
                <a:cs typeface="Times New Roman" pitchFamily="18" charset="0"/>
              </a:rPr>
              <a:t>Section 320 of the Clean Water Act:  NEPS will</a:t>
            </a:r>
          </a:p>
        </p:txBody>
      </p:sp>
      <p:sp>
        <p:nvSpPr>
          <p:cNvPr id="40965" name="Text Box 5"/>
          <p:cNvSpPr txBox="1">
            <a:spLocks noChangeArrowheads="1"/>
          </p:cNvSpPr>
          <p:nvPr/>
        </p:nvSpPr>
        <p:spPr bwMode="auto">
          <a:xfrm>
            <a:off x="1600200" y="1447802"/>
            <a:ext cx="2971800" cy="502291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marL="228594" indent="-228594">
              <a:spcAft>
                <a:spcPct val="130000"/>
              </a:spcAft>
              <a:buFontTx/>
              <a:buChar char="•"/>
              <a:defRPr/>
            </a:pPr>
            <a:r>
              <a:rPr lang="en-US" b="1" dirty="0">
                <a:solidFill>
                  <a:schemeClr val="accent2">
                    <a:lumMod val="50000"/>
                  </a:schemeClr>
                </a:solidFill>
                <a:latin typeface="Century Gothic" pitchFamily="34" charset="0"/>
              </a:rPr>
              <a:t>Assess trends</a:t>
            </a:r>
          </a:p>
          <a:p>
            <a:pPr marL="228594" indent="-228594">
              <a:spcAft>
                <a:spcPct val="130000"/>
              </a:spcAft>
              <a:buFontTx/>
              <a:buChar char="•"/>
              <a:defRPr/>
            </a:pPr>
            <a:r>
              <a:rPr lang="en-US" b="1" dirty="0">
                <a:solidFill>
                  <a:schemeClr val="accent2">
                    <a:lumMod val="50000"/>
                  </a:schemeClr>
                </a:solidFill>
                <a:latin typeface="Century Gothic" pitchFamily="34" charset="0"/>
              </a:rPr>
              <a:t>Identify causes</a:t>
            </a:r>
          </a:p>
          <a:p>
            <a:pPr marL="228594" indent="-228594">
              <a:spcAft>
                <a:spcPct val="130000"/>
              </a:spcAft>
              <a:buFontTx/>
              <a:buChar char="•"/>
              <a:defRPr/>
            </a:pPr>
            <a:r>
              <a:rPr lang="en-US" b="1" dirty="0">
                <a:solidFill>
                  <a:schemeClr val="accent2">
                    <a:lumMod val="50000"/>
                  </a:schemeClr>
                </a:solidFill>
                <a:latin typeface="Century Gothic" pitchFamily="34" charset="0"/>
              </a:rPr>
              <a:t>Develop relationships</a:t>
            </a:r>
          </a:p>
          <a:p>
            <a:pPr marL="228594" indent="-228594">
              <a:spcAft>
                <a:spcPct val="130000"/>
              </a:spcAft>
              <a:buFontTx/>
              <a:buChar char="•"/>
              <a:defRPr/>
            </a:pPr>
            <a:r>
              <a:rPr lang="en-US" b="1" dirty="0">
                <a:solidFill>
                  <a:schemeClr val="accent2">
                    <a:lumMod val="50000"/>
                  </a:schemeClr>
                </a:solidFill>
                <a:latin typeface="Century Gothic" pitchFamily="34" charset="0"/>
              </a:rPr>
              <a:t>Develop collective plan</a:t>
            </a:r>
          </a:p>
          <a:p>
            <a:pPr marL="228594" indent="-228594">
              <a:spcAft>
                <a:spcPct val="130000"/>
              </a:spcAft>
              <a:buFontTx/>
              <a:buChar char="•"/>
              <a:defRPr/>
            </a:pPr>
            <a:r>
              <a:rPr lang="en-US" b="1" dirty="0">
                <a:solidFill>
                  <a:schemeClr val="accent2">
                    <a:lumMod val="50000"/>
                  </a:schemeClr>
                </a:solidFill>
                <a:latin typeface="Century Gothic" pitchFamily="34" charset="0"/>
              </a:rPr>
              <a:t>Coordinate collective implementation</a:t>
            </a:r>
          </a:p>
          <a:p>
            <a:pPr marL="228594" indent="-228594">
              <a:spcAft>
                <a:spcPct val="130000"/>
              </a:spcAft>
              <a:buFontTx/>
              <a:buChar char="•"/>
              <a:defRPr/>
            </a:pPr>
            <a:r>
              <a:rPr lang="en-US" b="1" dirty="0">
                <a:solidFill>
                  <a:schemeClr val="accent2">
                    <a:lumMod val="50000"/>
                  </a:schemeClr>
                </a:solidFill>
                <a:latin typeface="Century Gothic" pitchFamily="34" charset="0"/>
              </a:rPr>
              <a:t>Monitor effectiveness</a:t>
            </a:r>
          </a:p>
          <a:p>
            <a:pPr marL="228594" indent="-228594">
              <a:spcAft>
                <a:spcPct val="130000"/>
              </a:spcAft>
              <a:buFontTx/>
              <a:buChar char="•"/>
              <a:defRPr/>
            </a:pPr>
            <a:r>
              <a:rPr lang="en-US" b="1" dirty="0">
                <a:solidFill>
                  <a:schemeClr val="accent2">
                    <a:lumMod val="50000"/>
                  </a:schemeClr>
                </a:solidFill>
                <a:latin typeface="Century Gothic" pitchFamily="34" charset="0"/>
              </a:rPr>
              <a:t>Provide consistency reviews</a:t>
            </a:r>
          </a:p>
        </p:txBody>
      </p:sp>
      <p:sp>
        <p:nvSpPr>
          <p:cNvPr id="17414" name="Text Box 7"/>
          <p:cNvSpPr txBox="1">
            <a:spLocks noChangeArrowheads="1"/>
          </p:cNvSpPr>
          <p:nvPr/>
        </p:nvSpPr>
        <p:spPr bwMode="auto">
          <a:xfrm>
            <a:off x="5107010" y="1126698"/>
            <a:ext cx="3003879" cy="6555641"/>
          </a:xfrm>
          <a:prstGeom prst="rect">
            <a:avLst/>
          </a:prstGeom>
          <a:noFill/>
          <a:ln w="9525">
            <a:noFill/>
            <a:miter lim="800000"/>
            <a:headEnd/>
            <a:tailEnd/>
          </a:ln>
        </p:spPr>
        <p:txBody>
          <a:bodyPr wrap="square">
            <a:spAutoFit/>
          </a:bodyPr>
          <a:lstStyle/>
          <a:p>
            <a:pPr marL="228594" indent="-228594">
              <a:spcAft>
                <a:spcPct val="150000"/>
              </a:spcAft>
              <a:buFontTx/>
              <a:buChar char="•"/>
              <a:defRPr/>
            </a:pPr>
            <a:r>
              <a:rPr lang="en-US" sz="2000" dirty="0"/>
              <a:t>Champion protection and restoration efforts through </a:t>
            </a:r>
            <a:r>
              <a:rPr lang="en-US" sz="2000" b="1" dirty="0"/>
              <a:t>cultivation of partnerships</a:t>
            </a:r>
          </a:p>
          <a:p>
            <a:pPr marL="228594" indent="-228594">
              <a:spcAft>
                <a:spcPct val="150000"/>
              </a:spcAft>
              <a:buFontTx/>
              <a:buChar char="•"/>
              <a:defRPr/>
            </a:pPr>
            <a:r>
              <a:rPr lang="en-US" sz="2000" dirty="0"/>
              <a:t>Lead watershed protection by </a:t>
            </a:r>
            <a:r>
              <a:rPr lang="en-US" sz="2000" b="1" dirty="0"/>
              <a:t>coordinating collective actions </a:t>
            </a:r>
            <a:r>
              <a:rPr lang="en-US" sz="2000" dirty="0"/>
              <a:t>to measurably improve water quality, habitat management and living  resource management</a:t>
            </a:r>
          </a:p>
          <a:p>
            <a:pPr marL="228594" indent="-228594">
              <a:spcAft>
                <a:spcPct val="150000"/>
              </a:spcAft>
              <a:buFontTx/>
              <a:buChar char="•"/>
              <a:defRPr/>
            </a:pPr>
            <a:r>
              <a:rPr lang="en-US" sz="2000" dirty="0"/>
              <a:t>Establish a </a:t>
            </a:r>
            <a:r>
              <a:rPr lang="en-US" sz="2000" b="1" dirty="0"/>
              <a:t>community of committed </a:t>
            </a:r>
            <a:r>
              <a:rPr lang="en-US" sz="2000" dirty="0"/>
              <a:t>environmental stewards</a:t>
            </a:r>
          </a:p>
          <a:p>
            <a:pPr marL="228594" indent="-228594">
              <a:spcBef>
                <a:spcPct val="50000"/>
              </a:spcBef>
              <a:buFontTx/>
              <a:buChar char="•"/>
              <a:defRPr/>
            </a:pPr>
            <a:endParaRPr lang="en-US" sz="2000" dirty="0"/>
          </a:p>
        </p:txBody>
      </p:sp>
      <p:sp>
        <p:nvSpPr>
          <p:cNvPr id="35846" name="Line 8"/>
          <p:cNvSpPr>
            <a:spLocks noChangeShapeType="1"/>
          </p:cNvSpPr>
          <p:nvPr/>
        </p:nvSpPr>
        <p:spPr bwMode="auto">
          <a:xfrm flipV="1">
            <a:off x="4324950" y="1981200"/>
            <a:ext cx="1048350" cy="914399"/>
          </a:xfrm>
          <a:prstGeom prst="line">
            <a:avLst/>
          </a:prstGeom>
          <a:noFill/>
          <a:ln w="15875">
            <a:solidFill>
              <a:srgbClr val="FFC000"/>
            </a:solidFill>
            <a:round/>
            <a:headEnd/>
            <a:tailEnd type="triangle" w="med" len="med"/>
          </a:ln>
        </p:spPr>
        <p:txBody>
          <a:bodyPr/>
          <a:lstStyle/>
          <a:p>
            <a:endParaRPr lang="en-US"/>
          </a:p>
        </p:txBody>
      </p:sp>
      <p:sp>
        <p:nvSpPr>
          <p:cNvPr id="35847" name="Line 9"/>
          <p:cNvSpPr>
            <a:spLocks noChangeShapeType="1"/>
          </p:cNvSpPr>
          <p:nvPr/>
        </p:nvSpPr>
        <p:spPr bwMode="auto">
          <a:xfrm flipV="1">
            <a:off x="3994484" y="2425565"/>
            <a:ext cx="1378816" cy="1246223"/>
          </a:xfrm>
          <a:prstGeom prst="line">
            <a:avLst/>
          </a:prstGeom>
          <a:noFill/>
          <a:ln w="15875">
            <a:solidFill>
              <a:srgbClr val="FFC000"/>
            </a:solidFill>
            <a:round/>
            <a:headEnd/>
            <a:tailEnd type="triangle" w="med" len="med"/>
          </a:ln>
        </p:spPr>
        <p:txBody>
          <a:bodyPr/>
          <a:lstStyle/>
          <a:p>
            <a:endParaRPr lang="en-US"/>
          </a:p>
        </p:txBody>
      </p:sp>
      <p:sp>
        <p:nvSpPr>
          <p:cNvPr id="35848" name="Line 10"/>
          <p:cNvSpPr>
            <a:spLocks noChangeShapeType="1"/>
          </p:cNvSpPr>
          <p:nvPr/>
        </p:nvSpPr>
        <p:spPr bwMode="auto">
          <a:xfrm>
            <a:off x="4324950" y="4419600"/>
            <a:ext cx="829376" cy="1363030"/>
          </a:xfrm>
          <a:prstGeom prst="line">
            <a:avLst/>
          </a:prstGeom>
          <a:noFill/>
          <a:ln w="15875">
            <a:solidFill>
              <a:srgbClr val="FFC000"/>
            </a:solidFill>
            <a:round/>
            <a:headEnd/>
            <a:tailEnd type="triangle" w="med" len="med"/>
          </a:ln>
        </p:spPr>
        <p:txBody>
          <a:bodyPr/>
          <a:lstStyle/>
          <a:p>
            <a:endParaRPr lang="en-US"/>
          </a:p>
        </p:txBody>
      </p:sp>
      <p:sp>
        <p:nvSpPr>
          <p:cNvPr id="35849" name="Line 11"/>
          <p:cNvSpPr>
            <a:spLocks noChangeShapeType="1"/>
          </p:cNvSpPr>
          <p:nvPr/>
        </p:nvSpPr>
        <p:spPr bwMode="auto">
          <a:xfrm flipV="1">
            <a:off x="4304311" y="3826460"/>
            <a:ext cx="922208" cy="1486682"/>
          </a:xfrm>
          <a:prstGeom prst="line">
            <a:avLst/>
          </a:prstGeom>
          <a:noFill/>
          <a:ln w="15875">
            <a:solidFill>
              <a:schemeClr val="accent6"/>
            </a:solidFill>
            <a:round/>
            <a:headEnd/>
            <a:tailEnd type="triangle" w="med" len="med"/>
          </a:ln>
        </p:spPr>
        <p:txBody>
          <a:bodyPr/>
          <a:lstStyle/>
          <a:p>
            <a:endParaRPr lang="en-US"/>
          </a:p>
        </p:txBody>
      </p:sp>
      <p:sp>
        <p:nvSpPr>
          <p:cNvPr id="35850" name="Line 12"/>
          <p:cNvSpPr>
            <a:spLocks noChangeShapeType="1"/>
          </p:cNvSpPr>
          <p:nvPr/>
        </p:nvSpPr>
        <p:spPr bwMode="auto">
          <a:xfrm>
            <a:off x="3253339" y="1816512"/>
            <a:ext cx="1986816" cy="1125475"/>
          </a:xfrm>
          <a:prstGeom prst="line">
            <a:avLst/>
          </a:prstGeom>
          <a:noFill/>
          <a:ln w="15875">
            <a:solidFill>
              <a:schemeClr val="accent6"/>
            </a:solidFill>
            <a:round/>
            <a:headEnd/>
            <a:tailEnd type="triangle" w="med" len="med"/>
          </a:ln>
        </p:spPr>
        <p:txBody>
          <a:bodyPr/>
          <a:lstStyle/>
          <a:p>
            <a:endParaRPr lang="en-US"/>
          </a:p>
        </p:txBody>
      </p:sp>
      <p:sp>
        <p:nvSpPr>
          <p:cNvPr id="35851" name="Line 13"/>
          <p:cNvSpPr>
            <a:spLocks noChangeShapeType="1"/>
          </p:cNvSpPr>
          <p:nvPr/>
        </p:nvSpPr>
        <p:spPr bwMode="auto">
          <a:xfrm>
            <a:off x="3620700" y="2286000"/>
            <a:ext cx="1533626" cy="950494"/>
          </a:xfrm>
          <a:prstGeom prst="line">
            <a:avLst/>
          </a:prstGeom>
          <a:noFill/>
          <a:ln w="15875">
            <a:solidFill>
              <a:schemeClr val="accent6"/>
            </a:solidFill>
            <a:round/>
            <a:headEnd/>
            <a:tailEnd type="triangle" w="med" len="med"/>
          </a:ln>
        </p:spPr>
        <p:txBody>
          <a:bodyPr/>
          <a:lstStyle/>
          <a:p>
            <a:endParaRPr lang="en-US"/>
          </a:p>
        </p:txBody>
      </p:sp>
      <p:sp>
        <p:nvSpPr>
          <p:cNvPr id="35852" name="Line 14"/>
          <p:cNvSpPr>
            <a:spLocks noChangeShapeType="1"/>
          </p:cNvSpPr>
          <p:nvPr/>
        </p:nvSpPr>
        <p:spPr bwMode="auto">
          <a:xfrm flipV="1">
            <a:off x="4081112" y="4617209"/>
            <a:ext cx="1222408" cy="1486682"/>
          </a:xfrm>
          <a:prstGeom prst="line">
            <a:avLst/>
          </a:prstGeom>
          <a:noFill/>
          <a:ln w="15875">
            <a:solidFill>
              <a:schemeClr val="accent6"/>
            </a:solidFill>
            <a:round/>
            <a:headEnd/>
            <a:tailEnd type="triangle" w="med" len="med"/>
          </a:ln>
        </p:spPr>
        <p:txBody>
          <a:bodyPr/>
          <a:lstStyle/>
          <a:p>
            <a:endParaRPr lang="en-US"/>
          </a:p>
        </p:txBody>
      </p:sp>
      <p:sp>
        <p:nvSpPr>
          <p:cNvPr id="2" name="Oval 1">
            <a:extLst>
              <a:ext uri="{FF2B5EF4-FFF2-40B4-BE49-F238E27FC236}">
                <a16:creationId xmlns:a16="http://schemas.microsoft.com/office/drawing/2014/main" id="{891E05D4-3DBE-94A7-D890-47F9E84D9A72}"/>
              </a:ext>
            </a:extLst>
          </p:cNvPr>
          <p:cNvSpPr/>
          <p:nvPr/>
        </p:nvSpPr>
        <p:spPr>
          <a:xfrm>
            <a:off x="1703674" y="5685318"/>
            <a:ext cx="2573152" cy="852774"/>
          </a:xfrm>
          <a:prstGeom prst="ellipse">
            <a:avLst/>
          </a:prstGeom>
          <a:solidFill>
            <a:schemeClr val="accent2">
              <a:lumMod val="40000"/>
              <a:lumOff val="60000"/>
              <a:alpha val="66000"/>
            </a:schemeClr>
          </a:solid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E420A21-3B23-7093-87AB-493A8A9E3ED3}"/>
              </a:ext>
            </a:extLst>
          </p:cNvPr>
          <p:cNvPicPr>
            <a:picLocks noChangeAspect="1"/>
          </p:cNvPicPr>
          <p:nvPr/>
        </p:nvPicPr>
        <p:blipFill>
          <a:blip r:embed="rId3"/>
          <a:stretch>
            <a:fillRect/>
          </a:stretch>
        </p:blipFill>
        <p:spPr>
          <a:xfrm>
            <a:off x="8187089" y="2140656"/>
            <a:ext cx="3901134" cy="2931424"/>
          </a:xfrm>
          <a:prstGeom prst="rect">
            <a:avLst/>
          </a:prstGeom>
        </p:spPr>
      </p:pic>
      <p:sp>
        <p:nvSpPr>
          <p:cNvPr id="4" name="Line 10">
            <a:extLst>
              <a:ext uri="{FF2B5EF4-FFF2-40B4-BE49-F238E27FC236}">
                <a16:creationId xmlns:a16="http://schemas.microsoft.com/office/drawing/2014/main" id="{AB70858B-8B6B-1ABA-D760-72788E4C4E56}"/>
              </a:ext>
            </a:extLst>
          </p:cNvPr>
          <p:cNvSpPr>
            <a:spLocks noChangeShapeType="1"/>
          </p:cNvSpPr>
          <p:nvPr/>
        </p:nvSpPr>
        <p:spPr bwMode="auto">
          <a:xfrm flipV="1">
            <a:off x="4324950" y="3282882"/>
            <a:ext cx="697034" cy="1111851"/>
          </a:xfrm>
          <a:prstGeom prst="line">
            <a:avLst/>
          </a:prstGeom>
          <a:noFill/>
          <a:ln w="15875">
            <a:solidFill>
              <a:schemeClr val="accent6"/>
            </a:solidFill>
            <a:round/>
            <a:headEnd/>
            <a:tailEnd type="triangle" w="med" len="med"/>
          </a:ln>
        </p:spPr>
        <p:txBody>
          <a:bodyPr/>
          <a:lstStyle/>
          <a:p>
            <a:endParaRPr lang="en-US"/>
          </a:p>
        </p:txBody>
      </p:sp>
      <p:sp>
        <p:nvSpPr>
          <p:cNvPr id="5" name="Line 10">
            <a:extLst>
              <a:ext uri="{FF2B5EF4-FFF2-40B4-BE49-F238E27FC236}">
                <a16:creationId xmlns:a16="http://schemas.microsoft.com/office/drawing/2014/main" id="{C7C86CC8-65EC-886E-6273-CD41C4BE29FE}"/>
              </a:ext>
            </a:extLst>
          </p:cNvPr>
          <p:cNvSpPr>
            <a:spLocks noChangeShapeType="1"/>
          </p:cNvSpPr>
          <p:nvPr/>
        </p:nvSpPr>
        <p:spPr bwMode="auto">
          <a:xfrm flipV="1">
            <a:off x="4304311" y="1544858"/>
            <a:ext cx="999209" cy="2849874"/>
          </a:xfrm>
          <a:prstGeom prst="line">
            <a:avLst/>
          </a:prstGeom>
          <a:noFill/>
          <a:ln w="15875">
            <a:solidFill>
              <a:srgbClr val="FFC000"/>
            </a:solidFill>
            <a:round/>
            <a:headEnd/>
            <a:tailEnd type="triangle" w="med" len="med"/>
          </a:ln>
        </p:spPr>
        <p:txBody>
          <a:bodyPr/>
          <a:lstStyle/>
          <a:p>
            <a:endParaRPr lang="en-US"/>
          </a:p>
        </p:txBody>
      </p:sp>
      <p:sp>
        <p:nvSpPr>
          <p:cNvPr id="6" name="Line 8">
            <a:extLst>
              <a:ext uri="{FF2B5EF4-FFF2-40B4-BE49-F238E27FC236}">
                <a16:creationId xmlns:a16="http://schemas.microsoft.com/office/drawing/2014/main" id="{C632160D-61CC-003C-204E-66ACE5A88432}"/>
              </a:ext>
            </a:extLst>
          </p:cNvPr>
          <p:cNvSpPr>
            <a:spLocks noChangeShapeType="1"/>
          </p:cNvSpPr>
          <p:nvPr/>
        </p:nvSpPr>
        <p:spPr bwMode="auto">
          <a:xfrm>
            <a:off x="4297465" y="2895599"/>
            <a:ext cx="809545" cy="3208291"/>
          </a:xfrm>
          <a:prstGeom prst="line">
            <a:avLst/>
          </a:prstGeom>
          <a:noFill/>
          <a:ln w="15875">
            <a:solidFill>
              <a:srgbClr val="FFC000"/>
            </a:solidFill>
            <a:round/>
            <a:headEnd/>
            <a:tailEnd type="triangle" w="med" len="med"/>
          </a:ln>
        </p:spPr>
        <p:txBody>
          <a:bodyPr/>
          <a:lstStyle/>
          <a:p>
            <a:endParaRPr lang="en-US"/>
          </a:p>
        </p:txBody>
      </p:sp>
    </p:spTree>
    <p:extLst>
      <p:ext uri="{BB962C8B-B14F-4D97-AF65-F5344CB8AC3E}">
        <p14:creationId xmlns:p14="http://schemas.microsoft.com/office/powerpoint/2010/main" val="2744019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11" name="Title 4">
            <a:extLst>
              <a:ext uri="{FF2B5EF4-FFF2-40B4-BE49-F238E27FC236}">
                <a16:creationId xmlns:a16="http://schemas.microsoft.com/office/drawing/2014/main" id="{7ACA39D1-24B6-4180-8FA3-B09CF0E01257}"/>
              </a:ext>
            </a:extLst>
          </p:cNvPr>
          <p:cNvSpPr>
            <a:spLocks noGrp="1"/>
          </p:cNvSpPr>
          <p:nvPr>
            <p:ph type="title"/>
          </p:nvPr>
        </p:nvSpPr>
        <p:spPr>
          <a:xfrm>
            <a:off x="0" y="0"/>
            <a:ext cx="12192000" cy="721809"/>
          </a:xfr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0800000" scaled="1"/>
            <a:tileRect/>
          </a:gradFill>
        </p:spPr>
        <p:txBody>
          <a:bodyPr/>
          <a:lstStyle/>
          <a:p>
            <a:r>
              <a:rPr lang="en-US" b="1" dirty="0"/>
              <a:t>MBNEP:  How we achieve Collective Impact, Why?</a:t>
            </a:r>
          </a:p>
        </p:txBody>
      </p:sp>
      <p:pic>
        <p:nvPicPr>
          <p:cNvPr id="5" name="Picture 4">
            <a:extLst>
              <a:ext uri="{FF2B5EF4-FFF2-40B4-BE49-F238E27FC236}">
                <a16:creationId xmlns:a16="http://schemas.microsoft.com/office/drawing/2014/main" id="{4DCCA758-B24B-4D72-96C5-753EAD2139E7}"/>
              </a:ext>
            </a:extLst>
          </p:cNvPr>
          <p:cNvPicPr>
            <a:picLocks noChangeAspect="1"/>
          </p:cNvPicPr>
          <p:nvPr/>
        </p:nvPicPr>
        <p:blipFill>
          <a:blip r:embed="rId3"/>
          <a:stretch>
            <a:fillRect/>
          </a:stretch>
        </p:blipFill>
        <p:spPr>
          <a:xfrm>
            <a:off x="364683" y="1098817"/>
            <a:ext cx="4149565" cy="5566130"/>
          </a:xfrm>
          <a:prstGeom prst="rect">
            <a:avLst/>
          </a:prstGeom>
        </p:spPr>
      </p:pic>
      <p:pic>
        <p:nvPicPr>
          <p:cNvPr id="2" name="Picture 1">
            <a:extLst>
              <a:ext uri="{FF2B5EF4-FFF2-40B4-BE49-F238E27FC236}">
                <a16:creationId xmlns:a16="http://schemas.microsoft.com/office/drawing/2014/main" id="{9E0CE102-EC17-4A5F-A240-77F7C55CC2A2}"/>
              </a:ext>
            </a:extLst>
          </p:cNvPr>
          <p:cNvPicPr>
            <a:picLocks noChangeAspect="1"/>
          </p:cNvPicPr>
          <p:nvPr/>
        </p:nvPicPr>
        <p:blipFill>
          <a:blip r:embed="rId4"/>
          <a:stretch>
            <a:fillRect/>
          </a:stretch>
        </p:blipFill>
        <p:spPr>
          <a:xfrm>
            <a:off x="6895634" y="1053087"/>
            <a:ext cx="4604291" cy="5170415"/>
          </a:xfrm>
          <a:prstGeom prst="rect">
            <a:avLst/>
          </a:prstGeom>
        </p:spPr>
      </p:pic>
      <p:pic>
        <p:nvPicPr>
          <p:cNvPr id="3" name="Picture 2">
            <a:extLst>
              <a:ext uri="{FF2B5EF4-FFF2-40B4-BE49-F238E27FC236}">
                <a16:creationId xmlns:a16="http://schemas.microsoft.com/office/drawing/2014/main" id="{7FAD13CA-2633-4833-9EA4-A13AE899C289}"/>
              </a:ext>
            </a:extLst>
          </p:cNvPr>
          <p:cNvPicPr>
            <a:picLocks noChangeAspect="1"/>
          </p:cNvPicPr>
          <p:nvPr/>
        </p:nvPicPr>
        <p:blipFill>
          <a:blip r:embed="rId5"/>
          <a:stretch>
            <a:fillRect/>
          </a:stretch>
        </p:blipFill>
        <p:spPr>
          <a:xfrm>
            <a:off x="10729611" y="5220344"/>
            <a:ext cx="1213209" cy="1201016"/>
          </a:xfrm>
          <a:prstGeom prst="rect">
            <a:avLst/>
          </a:prstGeom>
        </p:spPr>
      </p:pic>
      <p:sp>
        <p:nvSpPr>
          <p:cNvPr id="4" name="Rectangle 3">
            <a:extLst>
              <a:ext uri="{FF2B5EF4-FFF2-40B4-BE49-F238E27FC236}">
                <a16:creationId xmlns:a16="http://schemas.microsoft.com/office/drawing/2014/main" id="{D44398F6-4E6F-2D59-A851-FC1E068B791A}"/>
              </a:ext>
            </a:extLst>
          </p:cNvPr>
          <p:cNvSpPr/>
          <p:nvPr/>
        </p:nvSpPr>
        <p:spPr>
          <a:xfrm>
            <a:off x="4101064" y="2024191"/>
            <a:ext cx="1465881" cy="448535"/>
          </a:xfrm>
          <a:prstGeom prst="rect">
            <a:avLst/>
          </a:prstGeom>
          <a:solidFill>
            <a:schemeClr val="accent6">
              <a:lumMod val="40000"/>
              <a:lumOff val="6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ln w="0"/>
                <a:solidFill>
                  <a:schemeClr val="accent1"/>
                </a:solidFill>
                <a:effectLst>
                  <a:outerShdw blurRad="38100" dist="25400" dir="5400000" algn="ctr" rotWithShape="0">
                    <a:srgbClr val="6E747A">
                      <a:alpha val="43000"/>
                    </a:srgbClr>
                  </a:outerShdw>
                </a:effectLst>
              </a:rPr>
              <a:t>The CCMP</a:t>
            </a:r>
          </a:p>
        </p:txBody>
      </p:sp>
      <p:sp>
        <p:nvSpPr>
          <p:cNvPr id="9" name="Rectangle 8">
            <a:extLst>
              <a:ext uri="{FF2B5EF4-FFF2-40B4-BE49-F238E27FC236}">
                <a16:creationId xmlns:a16="http://schemas.microsoft.com/office/drawing/2014/main" id="{50586224-785E-FEA4-2E33-49B93AE4F4B5}"/>
              </a:ext>
            </a:extLst>
          </p:cNvPr>
          <p:cNvSpPr/>
          <p:nvPr/>
        </p:nvSpPr>
        <p:spPr>
          <a:xfrm>
            <a:off x="3952132" y="6103920"/>
            <a:ext cx="1476548" cy="28227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ln w="0"/>
                <a:solidFill>
                  <a:schemeClr val="accent1"/>
                </a:solidFill>
                <a:effectLst>
                  <a:outerShdw blurRad="38100" dist="25400" dir="5400000" algn="ctr" rotWithShape="0">
                    <a:srgbClr val="6E747A">
                      <a:alpha val="43000"/>
                    </a:srgbClr>
                  </a:outerShdw>
                </a:effectLst>
              </a:rPr>
              <a:t>MBNEP</a:t>
            </a:r>
          </a:p>
        </p:txBody>
      </p:sp>
      <p:sp>
        <p:nvSpPr>
          <p:cNvPr id="13" name="Rectangle 12">
            <a:extLst>
              <a:ext uri="{FF2B5EF4-FFF2-40B4-BE49-F238E27FC236}">
                <a16:creationId xmlns:a16="http://schemas.microsoft.com/office/drawing/2014/main" id="{BD79C0C2-C4C0-49B7-2225-108462D18FE9}"/>
              </a:ext>
            </a:extLst>
          </p:cNvPr>
          <p:cNvSpPr/>
          <p:nvPr/>
        </p:nvSpPr>
        <p:spPr>
          <a:xfrm>
            <a:off x="3952132" y="6103473"/>
            <a:ext cx="1476548" cy="282272"/>
          </a:xfrm>
          <a:prstGeom prst="rect">
            <a:avLst/>
          </a:prstGeom>
          <a:solidFill>
            <a:schemeClr val="accent6">
              <a:lumMod val="40000"/>
              <a:lumOff val="6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ln w="0"/>
                <a:solidFill>
                  <a:schemeClr val="accent1"/>
                </a:solidFill>
                <a:effectLst>
                  <a:outerShdw blurRad="38100" dist="25400" dir="5400000" algn="ctr" rotWithShape="0">
                    <a:srgbClr val="6E747A">
                      <a:alpha val="43000"/>
                    </a:srgbClr>
                  </a:outerShdw>
                </a:effectLst>
              </a:rPr>
              <a:t>MBNEP</a:t>
            </a:r>
          </a:p>
        </p:txBody>
      </p:sp>
      <p:sp>
        <p:nvSpPr>
          <p:cNvPr id="14" name="Rectangle 13">
            <a:extLst>
              <a:ext uri="{FF2B5EF4-FFF2-40B4-BE49-F238E27FC236}">
                <a16:creationId xmlns:a16="http://schemas.microsoft.com/office/drawing/2014/main" id="{D8B221D8-72BB-2D89-0118-18F4B0B47E49}"/>
              </a:ext>
            </a:extLst>
          </p:cNvPr>
          <p:cNvSpPr/>
          <p:nvPr/>
        </p:nvSpPr>
        <p:spPr>
          <a:xfrm>
            <a:off x="3393392" y="2893531"/>
            <a:ext cx="2881225" cy="367365"/>
          </a:xfrm>
          <a:prstGeom prst="rect">
            <a:avLst/>
          </a:prstGeom>
          <a:solidFill>
            <a:schemeClr val="accent6">
              <a:lumMod val="40000"/>
              <a:lumOff val="6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ln w="0"/>
                <a:solidFill>
                  <a:schemeClr val="accent1"/>
                </a:solidFill>
                <a:effectLst>
                  <a:outerShdw blurRad="38100" dist="25400" dir="5400000" algn="ctr" rotWithShape="0">
                    <a:srgbClr val="6E747A">
                      <a:alpha val="43000"/>
                    </a:srgbClr>
                  </a:outerShdw>
                </a:effectLst>
              </a:rPr>
              <a:t>A Monitoring Strategy</a:t>
            </a:r>
          </a:p>
        </p:txBody>
      </p:sp>
      <p:sp>
        <p:nvSpPr>
          <p:cNvPr id="15" name="Rectangle 14">
            <a:extLst>
              <a:ext uri="{FF2B5EF4-FFF2-40B4-BE49-F238E27FC236}">
                <a16:creationId xmlns:a16="http://schemas.microsoft.com/office/drawing/2014/main" id="{5B665DBA-72DD-F7E4-076A-10508D7E7A4C}"/>
              </a:ext>
            </a:extLst>
          </p:cNvPr>
          <p:cNvSpPr/>
          <p:nvPr/>
        </p:nvSpPr>
        <p:spPr>
          <a:xfrm>
            <a:off x="3344158" y="3915196"/>
            <a:ext cx="2979693" cy="286937"/>
          </a:xfrm>
          <a:prstGeom prst="rect">
            <a:avLst/>
          </a:prstGeom>
          <a:solidFill>
            <a:schemeClr val="accent6">
              <a:lumMod val="40000"/>
              <a:lumOff val="6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ln w="0"/>
                <a:solidFill>
                  <a:schemeClr val="accent1"/>
                </a:solidFill>
                <a:effectLst>
                  <a:outerShdw blurRad="38100" dist="25400" dir="5400000" algn="ctr" rotWithShape="0">
                    <a:srgbClr val="6E747A">
                      <a:alpha val="43000"/>
                    </a:srgbClr>
                  </a:outerShdw>
                </a:effectLst>
              </a:rPr>
              <a:t>Shovels in the ground</a:t>
            </a:r>
          </a:p>
        </p:txBody>
      </p:sp>
      <p:sp>
        <p:nvSpPr>
          <p:cNvPr id="16" name="Rectangle 15">
            <a:extLst>
              <a:ext uri="{FF2B5EF4-FFF2-40B4-BE49-F238E27FC236}">
                <a16:creationId xmlns:a16="http://schemas.microsoft.com/office/drawing/2014/main" id="{B4272806-D4B5-5B94-FD26-BFFE2E70144E}"/>
              </a:ext>
            </a:extLst>
          </p:cNvPr>
          <p:cNvSpPr/>
          <p:nvPr/>
        </p:nvSpPr>
        <p:spPr>
          <a:xfrm>
            <a:off x="3089358" y="5223949"/>
            <a:ext cx="3486519" cy="282272"/>
          </a:xfrm>
          <a:prstGeom prst="rect">
            <a:avLst/>
          </a:prstGeom>
          <a:solidFill>
            <a:schemeClr val="accent6">
              <a:lumMod val="40000"/>
              <a:lumOff val="6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ln w="0"/>
                <a:solidFill>
                  <a:schemeClr val="accent1"/>
                </a:solidFill>
                <a:effectLst>
                  <a:outerShdw blurRad="38100" dist="25400" dir="5400000" algn="ctr" rotWithShape="0">
                    <a:srgbClr val="6E747A">
                      <a:alpha val="43000"/>
                    </a:srgbClr>
                  </a:outerShdw>
                </a:effectLst>
              </a:rPr>
              <a:t>Mgt Conference Committees</a:t>
            </a:r>
          </a:p>
        </p:txBody>
      </p:sp>
    </p:spTree>
    <p:extLst>
      <p:ext uri="{BB962C8B-B14F-4D97-AF65-F5344CB8AC3E}">
        <p14:creationId xmlns:p14="http://schemas.microsoft.com/office/powerpoint/2010/main" val="3751062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4FC64F6-5F91-4EB6-9118-AB4D1717B0FF}"/>
              </a:ext>
            </a:extLst>
          </p:cNvPr>
          <p:cNvSpPr txBox="1"/>
          <p:nvPr/>
        </p:nvSpPr>
        <p:spPr>
          <a:xfrm>
            <a:off x="416323" y="1269435"/>
            <a:ext cx="5033118" cy="4319131"/>
          </a:xfrm>
          <a:prstGeom prst="rect">
            <a:avLst/>
          </a:prstGeom>
          <a:solidFill>
            <a:schemeClr val="bg1"/>
          </a:solidFill>
        </p:spPr>
        <p:txBody>
          <a:bodyPr wrap="square" rtlCol="0">
            <a:spAutoFit/>
          </a:bodyPr>
          <a:lstStyle/>
          <a:p>
            <a:pPr marL="300038" lvl="2" indent="-214313"/>
            <a:r>
              <a:rPr lang="en-US" sz="2800" dirty="0">
                <a:latin typeface="Arial" panose="020B0604020202020204" pitchFamily="34" charset="0"/>
                <a:cs typeface="Arial" panose="020B0604020202020204" pitchFamily="34" charset="0"/>
              </a:rPr>
              <a:t>MBNEP</a:t>
            </a:r>
            <a:r>
              <a:rPr lang="en-US" sz="2800" b="1" dirty="0">
                <a:latin typeface="Arial" panose="020B0604020202020204" pitchFamily="34" charset="0"/>
                <a:cs typeface="Arial" panose="020B0604020202020204" pitchFamily="34" charset="0"/>
              </a:rPr>
              <a:t> </a:t>
            </a:r>
            <a:r>
              <a:rPr lang="en-US" sz="2800" b="1" dirty="0">
                <a:highlight>
                  <a:srgbClr val="FFFF00"/>
                </a:highlight>
                <a:latin typeface="Arial" panose="020B0604020202020204" pitchFamily="34" charset="0"/>
                <a:cs typeface="Arial" panose="020B0604020202020204" pitchFamily="34" charset="0"/>
              </a:rPr>
              <a:t>IS</a:t>
            </a:r>
            <a:r>
              <a:rPr lang="en-US" sz="2800" b="1" dirty="0">
                <a:latin typeface="Arial" panose="020B0604020202020204" pitchFamily="34" charset="0"/>
                <a:cs typeface="Arial" panose="020B0604020202020204" pitchFamily="34" charset="0"/>
              </a:rPr>
              <a:t>: </a:t>
            </a:r>
          </a:p>
          <a:p>
            <a:pPr marL="300038" lvl="2" indent="-214313">
              <a:spcAft>
                <a:spcPts val="1350"/>
              </a:spcAft>
              <a:buFont typeface="Arial" panose="020B0604020202020204" pitchFamily="34" charset="0"/>
              <a:buChar char="•"/>
            </a:pPr>
            <a:r>
              <a:rPr lang="en-US" sz="2000" b="1" dirty="0">
                <a:solidFill>
                  <a:srgbClr val="00B050"/>
                </a:solidFill>
                <a:latin typeface="Arial" panose="020B0604020202020204" pitchFamily="34" charset="0"/>
                <a:cs typeface="Arial" panose="020B0604020202020204" pitchFamily="34" charset="0"/>
              </a:rPr>
              <a:t>Science-based</a:t>
            </a:r>
          </a:p>
          <a:p>
            <a:pPr marL="300038" lvl="2" indent="-214313">
              <a:spcAft>
                <a:spcPts val="1350"/>
              </a:spcAft>
              <a:buFont typeface="Arial" panose="020B0604020202020204" pitchFamily="34" charset="0"/>
              <a:buChar char="•"/>
            </a:pPr>
            <a:r>
              <a:rPr lang="en-US" sz="2000" b="1" dirty="0">
                <a:solidFill>
                  <a:srgbClr val="00B050"/>
                </a:solidFill>
                <a:latin typeface="Arial" panose="020B0604020202020204" pitchFamily="34" charset="0"/>
                <a:cs typeface="Arial" panose="020B0604020202020204" pitchFamily="34" charset="0"/>
              </a:rPr>
              <a:t>A partnership organization</a:t>
            </a:r>
            <a:r>
              <a:rPr lang="en-US" sz="2000" dirty="0">
                <a:latin typeface="Arial" panose="020B0604020202020204" pitchFamily="34" charset="0"/>
                <a:cs typeface="Arial" panose="020B0604020202020204" pitchFamily="34" charset="0"/>
              </a:rPr>
              <a:t>, lifting, promoting and complementing the work of our partner organizations</a:t>
            </a:r>
          </a:p>
          <a:p>
            <a:pPr marL="300038" lvl="2" indent="-214313">
              <a:spcAft>
                <a:spcPts val="1350"/>
              </a:spcAft>
              <a:buFont typeface="Arial" panose="020B0604020202020204" pitchFamily="34" charset="0"/>
              <a:buChar char="•"/>
            </a:pPr>
            <a:r>
              <a:rPr lang="en-US" sz="2000" b="1" dirty="0">
                <a:solidFill>
                  <a:srgbClr val="00B050"/>
                </a:solidFill>
                <a:latin typeface="Arial" panose="020B0604020202020204" pitchFamily="34" charset="0"/>
                <a:cs typeface="Arial" panose="020B0604020202020204" pitchFamily="34" charset="0"/>
              </a:rPr>
              <a:t>Funded</a:t>
            </a:r>
            <a:r>
              <a:rPr lang="en-US" sz="2000" dirty="0">
                <a:solidFill>
                  <a:srgbClr val="00B050"/>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by US EPA, State of Alabama, Local Counties and Municipalities</a:t>
            </a:r>
          </a:p>
          <a:p>
            <a:pPr marL="300038" lvl="2" indent="-214313">
              <a:spcAft>
                <a:spcPts val="1350"/>
              </a:spcAft>
              <a:buFont typeface="Arial" panose="020B0604020202020204" pitchFamily="34" charset="0"/>
              <a:buChar char="•"/>
            </a:pPr>
            <a:r>
              <a:rPr lang="en-US" sz="2000" dirty="0">
                <a:latin typeface="Arial" panose="020B0604020202020204" pitchFamily="34" charset="0"/>
                <a:cs typeface="Arial" panose="020B0604020202020204" pitchFamily="34" charset="0"/>
              </a:rPr>
              <a:t>A </a:t>
            </a:r>
            <a:r>
              <a:rPr lang="en-US" sz="2000" b="1" dirty="0">
                <a:solidFill>
                  <a:srgbClr val="00B050"/>
                </a:solidFill>
                <a:latin typeface="Arial" panose="020B0604020202020204" pitchFamily="34" charset="0"/>
                <a:cs typeface="Arial" panose="020B0604020202020204" pitchFamily="34" charset="0"/>
              </a:rPr>
              <a:t>multi-sector “conference</a:t>
            </a:r>
            <a:r>
              <a:rPr lang="en-US" sz="2000" dirty="0">
                <a:solidFill>
                  <a:srgbClr val="00B050"/>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of leaders</a:t>
            </a:r>
          </a:p>
          <a:p>
            <a:pPr marL="300038" lvl="2" indent="-214313">
              <a:spcAft>
                <a:spcPts val="1350"/>
              </a:spcAft>
              <a:buFont typeface="Arial" panose="020B0604020202020204" pitchFamily="34" charset="0"/>
              <a:buChar char="•"/>
            </a:pPr>
            <a:r>
              <a:rPr lang="en-US" sz="2000" dirty="0">
                <a:latin typeface="Arial" panose="020B0604020202020204" pitchFamily="34" charset="0"/>
                <a:cs typeface="Arial" panose="020B0604020202020204" pitchFamily="34" charset="0"/>
              </a:rPr>
              <a:t>Guided by a Management Conference created </a:t>
            </a:r>
            <a:r>
              <a:rPr lang="en-US" sz="2000" b="1" dirty="0">
                <a:solidFill>
                  <a:srgbClr val="00B050"/>
                </a:solidFill>
                <a:latin typeface="Arial" panose="020B0604020202020204" pitchFamily="34" charset="0"/>
                <a:cs typeface="Arial" panose="020B0604020202020204" pitchFamily="34" charset="0"/>
              </a:rPr>
              <a:t>Comprehensive Conservation and Management Plan</a:t>
            </a:r>
          </a:p>
        </p:txBody>
      </p:sp>
      <p:sp>
        <p:nvSpPr>
          <p:cNvPr id="5" name="TextBox 4">
            <a:extLst>
              <a:ext uri="{FF2B5EF4-FFF2-40B4-BE49-F238E27FC236}">
                <a16:creationId xmlns:a16="http://schemas.microsoft.com/office/drawing/2014/main" id="{9C5BF7E6-B004-4653-70FA-B75168E15A17}"/>
              </a:ext>
            </a:extLst>
          </p:cNvPr>
          <p:cNvSpPr txBox="1"/>
          <p:nvPr/>
        </p:nvSpPr>
        <p:spPr>
          <a:xfrm>
            <a:off x="133149" y="218992"/>
            <a:ext cx="11925701" cy="523220"/>
          </a:xfrm>
          <a:prstGeom prst="rect">
            <a:avLst/>
          </a:prstGeom>
          <a:solidFill>
            <a:schemeClr val="bg1"/>
          </a:solidFill>
        </p:spPr>
        <p:txBody>
          <a:bodyPr wrap="square" rtlCol="0">
            <a:spAutoFit/>
          </a:bodyPr>
          <a:lstStyle/>
          <a:p>
            <a:pPr algn="ctr"/>
            <a:r>
              <a:rPr lang="en-US" sz="2800" b="1" dirty="0"/>
              <a:t>MBNEP: A </a:t>
            </a:r>
            <a:r>
              <a:rPr lang="en-US" sz="2800" b="1" u="sng" dirty="0"/>
              <a:t>Unique</a:t>
            </a:r>
            <a:r>
              <a:rPr lang="en-US" sz="2800" b="1" dirty="0"/>
              <a:t> Among Environmental Organizations</a:t>
            </a:r>
          </a:p>
        </p:txBody>
      </p:sp>
      <p:grpSp>
        <p:nvGrpSpPr>
          <p:cNvPr id="10" name="Group 9">
            <a:extLst>
              <a:ext uri="{FF2B5EF4-FFF2-40B4-BE49-F238E27FC236}">
                <a16:creationId xmlns:a16="http://schemas.microsoft.com/office/drawing/2014/main" id="{B8A0915E-7C48-9BFA-D5F3-0790223FEA79}"/>
              </a:ext>
            </a:extLst>
          </p:cNvPr>
          <p:cNvGrpSpPr/>
          <p:nvPr/>
        </p:nvGrpSpPr>
        <p:grpSpPr>
          <a:xfrm>
            <a:off x="5826460" y="612230"/>
            <a:ext cx="5909912" cy="5633539"/>
            <a:chOff x="6332620" y="805745"/>
            <a:chExt cx="5909912" cy="5633539"/>
          </a:xfrm>
        </p:grpSpPr>
        <p:sp>
          <p:nvSpPr>
            <p:cNvPr id="7" name="Rectangle 6">
              <a:extLst>
                <a:ext uri="{FF2B5EF4-FFF2-40B4-BE49-F238E27FC236}">
                  <a16:creationId xmlns:a16="http://schemas.microsoft.com/office/drawing/2014/main" id="{C59D6929-EFF5-DA9B-DD38-9A8C16EBDAE5}"/>
                </a:ext>
              </a:extLst>
            </p:cNvPr>
            <p:cNvSpPr/>
            <p:nvPr/>
          </p:nvSpPr>
          <p:spPr>
            <a:xfrm>
              <a:off x="6516303" y="1322755"/>
              <a:ext cx="5542547" cy="45197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No sign outline">
              <a:extLst>
                <a:ext uri="{FF2B5EF4-FFF2-40B4-BE49-F238E27FC236}">
                  <a16:creationId xmlns:a16="http://schemas.microsoft.com/office/drawing/2014/main" id="{EAEDA07F-6956-8AA7-E35B-2170EF3EF5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32620" y="805745"/>
              <a:ext cx="5909912" cy="5633539"/>
            </a:xfrm>
            <a:prstGeom prst="rect">
              <a:avLst/>
            </a:prstGeom>
          </p:spPr>
        </p:pic>
        <p:sp>
          <p:nvSpPr>
            <p:cNvPr id="4" name="TextBox 3">
              <a:extLst>
                <a:ext uri="{FF2B5EF4-FFF2-40B4-BE49-F238E27FC236}">
                  <a16:creationId xmlns:a16="http://schemas.microsoft.com/office/drawing/2014/main" id="{41692B7D-621B-416D-BF52-768E69574E5E}"/>
                </a:ext>
              </a:extLst>
            </p:cNvPr>
            <p:cNvSpPr txBox="1"/>
            <p:nvPr/>
          </p:nvSpPr>
          <p:spPr>
            <a:xfrm>
              <a:off x="6796236" y="1322755"/>
              <a:ext cx="4982679" cy="4729500"/>
            </a:xfrm>
            <a:prstGeom prst="rect">
              <a:avLst/>
            </a:prstGeom>
            <a:noFill/>
          </p:spPr>
          <p:txBody>
            <a:bodyPr wrap="square" rtlCol="0">
              <a:spAutoFit/>
            </a:bodyPr>
            <a:lstStyle/>
            <a:p>
              <a:pPr marL="300038" lvl="2" indent="-214313"/>
              <a:r>
                <a:rPr lang="en-US" sz="2800" dirty="0">
                  <a:latin typeface="Arial" panose="020B0604020202020204" pitchFamily="34" charset="0"/>
                  <a:cs typeface="Arial" panose="020B0604020202020204" pitchFamily="34" charset="0"/>
                </a:rPr>
                <a:t>MBNEP</a:t>
              </a:r>
              <a:r>
                <a:rPr lang="en-US" sz="2800" b="1" dirty="0">
                  <a:latin typeface="Arial" panose="020B0604020202020204" pitchFamily="34" charset="0"/>
                  <a:cs typeface="Arial" panose="020B0604020202020204" pitchFamily="34" charset="0"/>
                </a:rPr>
                <a:t> </a:t>
              </a:r>
              <a:r>
                <a:rPr lang="en-US" sz="2800" b="1" dirty="0">
                  <a:highlight>
                    <a:srgbClr val="FFFF00"/>
                  </a:highlight>
                  <a:latin typeface="Arial" panose="020B0604020202020204" pitchFamily="34" charset="0"/>
                  <a:cs typeface="Arial" panose="020B0604020202020204" pitchFamily="34" charset="0"/>
                </a:rPr>
                <a:t>IS NOT</a:t>
              </a:r>
              <a:r>
                <a:rPr lang="en-US" sz="2100" b="1" dirty="0">
                  <a:latin typeface="Arial" panose="020B0604020202020204" pitchFamily="34" charset="0"/>
                  <a:cs typeface="Arial" panose="020B0604020202020204" pitchFamily="34" charset="0"/>
                </a:rPr>
                <a:t>: </a:t>
              </a:r>
            </a:p>
            <a:p>
              <a:pPr marL="300038" lvl="2" indent="-214313"/>
              <a:endParaRPr lang="en-US" sz="2000" b="1" dirty="0">
                <a:latin typeface="Arial" panose="020B0604020202020204" pitchFamily="34" charset="0"/>
                <a:cs typeface="Arial" panose="020B0604020202020204" pitchFamily="34" charset="0"/>
              </a:endParaRPr>
            </a:p>
            <a:p>
              <a:pPr marL="300038" lvl="2" indent="-214313">
                <a:spcAft>
                  <a:spcPts val="1350"/>
                </a:spcAft>
                <a:buFont typeface="Arial" panose="020B0604020202020204" pitchFamily="34" charset="0"/>
                <a:buChar char="•"/>
              </a:pPr>
              <a:r>
                <a:rPr lang="en-US" sz="2000" dirty="0">
                  <a:latin typeface="Arial" panose="020B0604020202020204" pitchFamily="34" charset="0"/>
                  <a:cs typeface="Arial" panose="020B0604020202020204" pitchFamily="34" charset="0"/>
                </a:rPr>
                <a:t>An </a:t>
              </a:r>
              <a:r>
                <a:rPr lang="en-US" sz="20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activist</a:t>
              </a:r>
              <a:r>
                <a:rPr lang="en-US" sz="2000" dirty="0">
                  <a:solidFill>
                    <a:srgbClr val="0070C0"/>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organization</a:t>
              </a:r>
            </a:p>
            <a:p>
              <a:pPr marL="300038" lvl="2" indent="-214313">
                <a:spcAft>
                  <a:spcPts val="1350"/>
                </a:spcAft>
                <a:buFont typeface="Arial" panose="020B0604020202020204" pitchFamily="34" charset="0"/>
                <a:buChar char="•"/>
              </a:pPr>
              <a:r>
                <a:rPr lang="en-US" sz="2000" dirty="0">
                  <a:latin typeface="Arial" panose="020B0604020202020204" pitchFamily="34" charset="0"/>
                  <a:cs typeface="Arial" panose="020B0604020202020204" pitchFamily="34" charset="0"/>
                </a:rPr>
                <a:t>An individual organization </a:t>
              </a:r>
              <a:r>
                <a:rPr lang="en-US" sz="20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setting its own environmental priorities </a:t>
              </a:r>
              <a:r>
                <a:rPr lang="en-US" sz="2000" dirty="0">
                  <a:latin typeface="Arial" panose="020B0604020202020204" pitchFamily="34" charset="0"/>
                  <a:cs typeface="Arial" panose="020B0604020202020204" pitchFamily="34" charset="0"/>
                </a:rPr>
                <a:t>at the risk of others or our environment</a:t>
              </a:r>
            </a:p>
            <a:p>
              <a:pPr marL="300038" lvl="2" indent="-214313">
                <a:spcAft>
                  <a:spcPts val="1350"/>
                </a:spcAft>
                <a:buFont typeface="Arial" panose="020B0604020202020204" pitchFamily="34" charset="0"/>
                <a:buChar char="•"/>
              </a:pPr>
              <a:r>
                <a:rPr lang="en-US" sz="2000" dirty="0">
                  <a:latin typeface="Arial" panose="020B0604020202020204" pitchFamily="34" charset="0"/>
                  <a:cs typeface="Arial" panose="020B0604020202020204" pitchFamily="34" charset="0"/>
                </a:rPr>
                <a:t>Funded by </a:t>
              </a:r>
              <a:r>
                <a:rPr lang="en-US" sz="20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membership and donors</a:t>
              </a:r>
            </a:p>
            <a:p>
              <a:pPr marL="300038" lvl="2" indent="-214313">
                <a:spcAft>
                  <a:spcPts val="1350"/>
                </a:spcAft>
                <a:buFont typeface="Arial" panose="020B0604020202020204" pitchFamily="34" charset="0"/>
                <a:buChar char="•"/>
              </a:pPr>
              <a:r>
                <a:rPr lang="en-US" sz="2000" dirty="0">
                  <a:latin typeface="Arial" panose="020B0604020202020204" pitchFamily="34" charset="0"/>
                  <a:cs typeface="Arial" panose="020B0604020202020204" pitchFamily="34" charset="0"/>
                </a:rPr>
                <a:t>Led by </a:t>
              </a:r>
              <a:r>
                <a:rPr lang="en-US" sz="20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single director </a:t>
              </a:r>
              <a:r>
                <a:rPr lang="en-US" sz="2000" dirty="0">
                  <a:latin typeface="Arial" panose="020B0604020202020204" pitchFamily="34" charset="0"/>
                  <a:cs typeface="Arial" panose="020B0604020202020204" pitchFamily="34" charset="0"/>
                </a:rPr>
                <a:t>with a Board of Directors</a:t>
              </a:r>
            </a:p>
            <a:p>
              <a:pPr marL="300038" lvl="2" indent="-214313">
                <a:spcAft>
                  <a:spcPts val="1350"/>
                </a:spcAft>
                <a:buFont typeface="Arial" panose="020B0604020202020204" pitchFamily="34" charset="0"/>
                <a:buChar char="•"/>
              </a:pPr>
              <a:r>
                <a:rPr lang="en-US" sz="2000" dirty="0">
                  <a:latin typeface="Arial" panose="020B0604020202020204" pitchFamily="34" charset="0"/>
                  <a:cs typeface="Arial" panose="020B0604020202020204" pitchFamily="34" charset="0"/>
                </a:rPr>
                <a:t>Focused on the </a:t>
              </a:r>
              <a:r>
                <a:rPr lang="en-US" sz="20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short-term environmental controversy </a:t>
              </a:r>
              <a:r>
                <a:rPr lang="en-US" sz="2000" dirty="0">
                  <a:latin typeface="Arial" panose="020B0604020202020204" pitchFamily="34" charset="0"/>
                  <a:cs typeface="Arial" panose="020B0604020202020204" pitchFamily="34" charset="0"/>
                </a:rPr>
                <a:t>of the day</a:t>
              </a:r>
            </a:p>
            <a:p>
              <a:pPr marL="85725" lvl="2">
                <a:spcAft>
                  <a:spcPts val="1350"/>
                </a:spcAft>
              </a:pPr>
              <a:endParaRPr lang="en-US" sz="15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060144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4A8B0FF-9E82-B595-B7BC-4724AB56FBC8}"/>
              </a:ext>
            </a:extLst>
          </p:cNvPr>
          <p:cNvGraphicFramePr/>
          <p:nvPr>
            <p:extLst>
              <p:ext uri="{D42A27DB-BD31-4B8C-83A1-F6EECF244321}">
                <p14:modId xmlns:p14="http://schemas.microsoft.com/office/powerpoint/2010/main" val="4114933286"/>
              </p:ext>
            </p:extLst>
          </p:nvPr>
        </p:nvGraphicFramePr>
        <p:xfrm>
          <a:off x="3990975" y="333375"/>
          <a:ext cx="7721600" cy="5553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a:extLst>
              <a:ext uri="{FF2B5EF4-FFF2-40B4-BE49-F238E27FC236}">
                <a16:creationId xmlns:a16="http://schemas.microsoft.com/office/drawing/2014/main" id="{DD8E2AB1-62B5-0745-C9E5-6C8EB87CFA98}"/>
              </a:ext>
            </a:extLst>
          </p:cNvPr>
          <p:cNvSpPr txBox="1"/>
          <p:nvPr/>
        </p:nvSpPr>
        <p:spPr>
          <a:xfrm>
            <a:off x="238125" y="333375"/>
            <a:ext cx="2657475" cy="1200329"/>
          </a:xfrm>
          <a:prstGeom prst="rect">
            <a:avLst/>
          </a:prstGeom>
          <a:noFill/>
        </p:spPr>
        <p:txBody>
          <a:bodyPr wrap="square" rtlCol="0">
            <a:spAutoFit/>
          </a:bodyPr>
          <a:lstStyle/>
          <a:p>
            <a:r>
              <a:rPr lang="en-US" sz="3600" b="1" dirty="0"/>
              <a:t>An MBNEP Timeline…</a:t>
            </a:r>
          </a:p>
        </p:txBody>
      </p:sp>
      <p:cxnSp>
        <p:nvCxnSpPr>
          <p:cNvPr id="14" name="Straight Arrow Connector 13">
            <a:extLst>
              <a:ext uri="{FF2B5EF4-FFF2-40B4-BE49-F238E27FC236}">
                <a16:creationId xmlns:a16="http://schemas.microsoft.com/office/drawing/2014/main" id="{C5B2F30B-3D81-F9A0-E0B7-7AC20CE1A2C0}"/>
              </a:ext>
            </a:extLst>
          </p:cNvPr>
          <p:cNvCxnSpPr/>
          <p:nvPr/>
        </p:nvCxnSpPr>
        <p:spPr>
          <a:xfrm>
            <a:off x="323850" y="6248400"/>
            <a:ext cx="11439525"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CB66F1F4-1CDC-1589-0319-DB4F83F35717}"/>
              </a:ext>
            </a:extLst>
          </p:cNvPr>
          <p:cNvSpPr txBox="1"/>
          <p:nvPr/>
        </p:nvSpPr>
        <p:spPr>
          <a:xfrm rot="20649949">
            <a:off x="685800" y="5772150"/>
            <a:ext cx="742950" cy="369332"/>
          </a:xfrm>
          <a:prstGeom prst="rect">
            <a:avLst/>
          </a:prstGeom>
          <a:noFill/>
        </p:spPr>
        <p:txBody>
          <a:bodyPr wrap="square" rtlCol="0">
            <a:spAutoFit/>
          </a:bodyPr>
          <a:lstStyle/>
          <a:p>
            <a:r>
              <a:rPr lang="en-US" dirty="0"/>
              <a:t>1995</a:t>
            </a:r>
          </a:p>
        </p:txBody>
      </p:sp>
      <p:sp>
        <p:nvSpPr>
          <p:cNvPr id="16" name="TextBox 15">
            <a:extLst>
              <a:ext uri="{FF2B5EF4-FFF2-40B4-BE49-F238E27FC236}">
                <a16:creationId xmlns:a16="http://schemas.microsoft.com/office/drawing/2014/main" id="{46180392-EC08-E280-E8EE-DEF086FE0A3E}"/>
              </a:ext>
            </a:extLst>
          </p:cNvPr>
          <p:cNvSpPr txBox="1"/>
          <p:nvPr/>
        </p:nvSpPr>
        <p:spPr>
          <a:xfrm rot="20649949">
            <a:off x="1381123" y="5784716"/>
            <a:ext cx="742950" cy="369332"/>
          </a:xfrm>
          <a:prstGeom prst="rect">
            <a:avLst/>
          </a:prstGeom>
          <a:noFill/>
        </p:spPr>
        <p:txBody>
          <a:bodyPr wrap="square" rtlCol="0">
            <a:spAutoFit/>
          </a:bodyPr>
          <a:lstStyle/>
          <a:p>
            <a:r>
              <a:rPr lang="en-US" dirty="0"/>
              <a:t>2002</a:t>
            </a:r>
          </a:p>
        </p:txBody>
      </p:sp>
      <p:sp>
        <p:nvSpPr>
          <p:cNvPr id="17" name="TextBox 16">
            <a:extLst>
              <a:ext uri="{FF2B5EF4-FFF2-40B4-BE49-F238E27FC236}">
                <a16:creationId xmlns:a16="http://schemas.microsoft.com/office/drawing/2014/main" id="{9DECBD83-BBAE-55C6-062F-EF7B0CB1272A}"/>
              </a:ext>
            </a:extLst>
          </p:cNvPr>
          <p:cNvSpPr txBox="1"/>
          <p:nvPr/>
        </p:nvSpPr>
        <p:spPr>
          <a:xfrm rot="20649949">
            <a:off x="2076447" y="5784715"/>
            <a:ext cx="742950" cy="369332"/>
          </a:xfrm>
          <a:prstGeom prst="rect">
            <a:avLst/>
          </a:prstGeom>
          <a:noFill/>
        </p:spPr>
        <p:txBody>
          <a:bodyPr wrap="square" rtlCol="0">
            <a:spAutoFit/>
          </a:bodyPr>
          <a:lstStyle/>
          <a:p>
            <a:r>
              <a:rPr lang="en-US" dirty="0"/>
              <a:t>2006</a:t>
            </a:r>
          </a:p>
        </p:txBody>
      </p:sp>
    </p:spTree>
    <p:extLst>
      <p:ext uri="{BB962C8B-B14F-4D97-AF65-F5344CB8AC3E}">
        <p14:creationId xmlns:p14="http://schemas.microsoft.com/office/powerpoint/2010/main" val="3185217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4A8B0FF-9E82-B595-B7BC-4724AB56FBC8}"/>
              </a:ext>
            </a:extLst>
          </p:cNvPr>
          <p:cNvGraphicFramePr/>
          <p:nvPr>
            <p:extLst>
              <p:ext uri="{D42A27DB-BD31-4B8C-83A1-F6EECF244321}">
                <p14:modId xmlns:p14="http://schemas.microsoft.com/office/powerpoint/2010/main" val="1224081489"/>
              </p:ext>
            </p:extLst>
          </p:nvPr>
        </p:nvGraphicFramePr>
        <p:xfrm>
          <a:off x="3635375" y="40534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8" name="Straight Arrow Connector 17">
            <a:extLst>
              <a:ext uri="{FF2B5EF4-FFF2-40B4-BE49-F238E27FC236}">
                <a16:creationId xmlns:a16="http://schemas.microsoft.com/office/drawing/2014/main" id="{8438540A-3653-E485-6108-30607304D0FD}"/>
              </a:ext>
            </a:extLst>
          </p:cNvPr>
          <p:cNvCxnSpPr/>
          <p:nvPr/>
        </p:nvCxnSpPr>
        <p:spPr>
          <a:xfrm>
            <a:off x="323850" y="6248400"/>
            <a:ext cx="11439525"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B689014-38D5-CB3A-7976-4D25732B008D}"/>
              </a:ext>
            </a:extLst>
          </p:cNvPr>
          <p:cNvSpPr txBox="1"/>
          <p:nvPr/>
        </p:nvSpPr>
        <p:spPr>
          <a:xfrm rot="20649949">
            <a:off x="685800" y="5772150"/>
            <a:ext cx="742950" cy="369332"/>
          </a:xfrm>
          <a:prstGeom prst="rect">
            <a:avLst/>
          </a:prstGeom>
          <a:noFill/>
        </p:spPr>
        <p:txBody>
          <a:bodyPr wrap="square" rtlCol="0">
            <a:spAutoFit/>
          </a:bodyPr>
          <a:lstStyle/>
          <a:p>
            <a:r>
              <a:rPr lang="en-US" dirty="0"/>
              <a:t>1995</a:t>
            </a:r>
          </a:p>
        </p:txBody>
      </p:sp>
      <p:sp>
        <p:nvSpPr>
          <p:cNvPr id="20" name="TextBox 19">
            <a:extLst>
              <a:ext uri="{FF2B5EF4-FFF2-40B4-BE49-F238E27FC236}">
                <a16:creationId xmlns:a16="http://schemas.microsoft.com/office/drawing/2014/main" id="{499A27E7-3655-93BC-F99B-5454161D4EB3}"/>
              </a:ext>
            </a:extLst>
          </p:cNvPr>
          <p:cNvSpPr txBox="1"/>
          <p:nvPr/>
        </p:nvSpPr>
        <p:spPr>
          <a:xfrm rot="20649949">
            <a:off x="1342749" y="5784716"/>
            <a:ext cx="742950" cy="369332"/>
          </a:xfrm>
          <a:prstGeom prst="rect">
            <a:avLst/>
          </a:prstGeom>
          <a:noFill/>
        </p:spPr>
        <p:txBody>
          <a:bodyPr wrap="square" rtlCol="0">
            <a:spAutoFit/>
          </a:bodyPr>
          <a:lstStyle/>
          <a:p>
            <a:r>
              <a:rPr lang="en-US" dirty="0"/>
              <a:t>2002</a:t>
            </a:r>
          </a:p>
        </p:txBody>
      </p:sp>
      <p:sp>
        <p:nvSpPr>
          <p:cNvPr id="21" name="TextBox 20">
            <a:extLst>
              <a:ext uri="{FF2B5EF4-FFF2-40B4-BE49-F238E27FC236}">
                <a16:creationId xmlns:a16="http://schemas.microsoft.com/office/drawing/2014/main" id="{B3451B7B-4355-BC06-7896-DBD76FAE96FE}"/>
              </a:ext>
            </a:extLst>
          </p:cNvPr>
          <p:cNvSpPr txBox="1"/>
          <p:nvPr/>
        </p:nvSpPr>
        <p:spPr>
          <a:xfrm rot="20649949">
            <a:off x="1999698" y="5784715"/>
            <a:ext cx="742950" cy="369332"/>
          </a:xfrm>
          <a:prstGeom prst="rect">
            <a:avLst/>
          </a:prstGeom>
          <a:noFill/>
        </p:spPr>
        <p:txBody>
          <a:bodyPr wrap="square" rtlCol="0">
            <a:spAutoFit/>
          </a:bodyPr>
          <a:lstStyle/>
          <a:p>
            <a:r>
              <a:rPr lang="en-US" dirty="0"/>
              <a:t>2006</a:t>
            </a:r>
          </a:p>
        </p:txBody>
      </p:sp>
      <p:sp>
        <p:nvSpPr>
          <p:cNvPr id="22" name="TextBox 21">
            <a:extLst>
              <a:ext uri="{FF2B5EF4-FFF2-40B4-BE49-F238E27FC236}">
                <a16:creationId xmlns:a16="http://schemas.microsoft.com/office/drawing/2014/main" id="{29AD9D94-D063-3222-7730-99142C1E3FC0}"/>
              </a:ext>
            </a:extLst>
          </p:cNvPr>
          <p:cNvSpPr txBox="1"/>
          <p:nvPr/>
        </p:nvSpPr>
        <p:spPr>
          <a:xfrm rot="20649949">
            <a:off x="2656647" y="5797281"/>
            <a:ext cx="742950" cy="369332"/>
          </a:xfrm>
          <a:prstGeom prst="rect">
            <a:avLst/>
          </a:prstGeom>
          <a:noFill/>
        </p:spPr>
        <p:txBody>
          <a:bodyPr wrap="square" rtlCol="0">
            <a:spAutoFit/>
          </a:bodyPr>
          <a:lstStyle/>
          <a:p>
            <a:r>
              <a:rPr lang="en-US" dirty="0"/>
              <a:t>2008</a:t>
            </a:r>
          </a:p>
        </p:txBody>
      </p:sp>
      <p:sp>
        <p:nvSpPr>
          <p:cNvPr id="23" name="TextBox 22">
            <a:extLst>
              <a:ext uri="{FF2B5EF4-FFF2-40B4-BE49-F238E27FC236}">
                <a16:creationId xmlns:a16="http://schemas.microsoft.com/office/drawing/2014/main" id="{72A711EE-571D-F633-6196-7FE660365A7D}"/>
              </a:ext>
            </a:extLst>
          </p:cNvPr>
          <p:cNvSpPr txBox="1"/>
          <p:nvPr/>
        </p:nvSpPr>
        <p:spPr>
          <a:xfrm rot="20649949">
            <a:off x="3970544" y="5797280"/>
            <a:ext cx="742950" cy="369332"/>
          </a:xfrm>
          <a:prstGeom prst="rect">
            <a:avLst/>
          </a:prstGeom>
          <a:noFill/>
        </p:spPr>
        <p:txBody>
          <a:bodyPr wrap="square" rtlCol="0">
            <a:spAutoFit/>
          </a:bodyPr>
          <a:lstStyle/>
          <a:p>
            <a:r>
              <a:rPr lang="en-US" dirty="0"/>
              <a:t>2011</a:t>
            </a:r>
          </a:p>
        </p:txBody>
      </p:sp>
      <p:sp>
        <p:nvSpPr>
          <p:cNvPr id="24" name="TextBox 23">
            <a:extLst>
              <a:ext uri="{FF2B5EF4-FFF2-40B4-BE49-F238E27FC236}">
                <a16:creationId xmlns:a16="http://schemas.microsoft.com/office/drawing/2014/main" id="{976AF554-5594-A94C-EE47-CBACCA5DC978}"/>
              </a:ext>
            </a:extLst>
          </p:cNvPr>
          <p:cNvSpPr txBox="1"/>
          <p:nvPr/>
        </p:nvSpPr>
        <p:spPr>
          <a:xfrm rot="20649949">
            <a:off x="3313596" y="5778432"/>
            <a:ext cx="742950" cy="369332"/>
          </a:xfrm>
          <a:prstGeom prst="rect">
            <a:avLst/>
          </a:prstGeom>
          <a:noFill/>
        </p:spPr>
        <p:txBody>
          <a:bodyPr wrap="square" rtlCol="0">
            <a:spAutoFit/>
          </a:bodyPr>
          <a:lstStyle/>
          <a:p>
            <a:r>
              <a:rPr lang="en-US" dirty="0"/>
              <a:t>2009</a:t>
            </a:r>
          </a:p>
        </p:txBody>
      </p:sp>
      <p:sp>
        <p:nvSpPr>
          <p:cNvPr id="25" name="TextBox 24">
            <a:extLst>
              <a:ext uri="{FF2B5EF4-FFF2-40B4-BE49-F238E27FC236}">
                <a16:creationId xmlns:a16="http://schemas.microsoft.com/office/drawing/2014/main" id="{09A164A8-DA75-0E2A-D2B6-B34537BC220F}"/>
              </a:ext>
            </a:extLst>
          </p:cNvPr>
          <p:cNvSpPr txBox="1"/>
          <p:nvPr/>
        </p:nvSpPr>
        <p:spPr>
          <a:xfrm>
            <a:off x="649508" y="1314450"/>
            <a:ext cx="2417542" cy="2185214"/>
          </a:xfrm>
          <a:prstGeom prst="rect">
            <a:avLst/>
          </a:prstGeom>
          <a:noFill/>
        </p:spPr>
        <p:txBody>
          <a:bodyPr wrap="square" rtlCol="0">
            <a:spAutoFit/>
          </a:bodyPr>
          <a:lstStyle/>
          <a:p>
            <a:r>
              <a:rPr lang="en-US" b="1" i="1" dirty="0"/>
              <a:t>Most Stressed Habitats</a:t>
            </a:r>
          </a:p>
          <a:p>
            <a:endParaRPr lang="en-US" dirty="0"/>
          </a:p>
          <a:p>
            <a:pPr marL="285750" indent="-285750">
              <a:spcAft>
                <a:spcPts val="600"/>
              </a:spcAft>
              <a:buFont typeface="Arial" panose="020B0604020202020204" pitchFamily="34" charset="0"/>
              <a:buChar char="•"/>
            </a:pPr>
            <a:r>
              <a:rPr lang="en-US" dirty="0"/>
              <a:t>Freshwater wetlands</a:t>
            </a:r>
          </a:p>
          <a:p>
            <a:pPr marL="285750" indent="-285750">
              <a:spcAft>
                <a:spcPts val="600"/>
              </a:spcAft>
              <a:buFont typeface="Arial" panose="020B0604020202020204" pitchFamily="34" charset="0"/>
              <a:buChar char="•"/>
            </a:pPr>
            <a:r>
              <a:rPr lang="en-US" dirty="0"/>
              <a:t>Streams, Rivers, Riparian buffers</a:t>
            </a:r>
          </a:p>
          <a:p>
            <a:pPr marL="285750" indent="-285750">
              <a:spcAft>
                <a:spcPts val="600"/>
              </a:spcAft>
              <a:buFont typeface="Arial" panose="020B0604020202020204" pitchFamily="34" charset="0"/>
              <a:buChar char="•"/>
            </a:pPr>
            <a:r>
              <a:rPr lang="en-US" dirty="0"/>
              <a:t>Intertidal Marshes and Flats </a:t>
            </a:r>
          </a:p>
        </p:txBody>
      </p:sp>
    </p:spTree>
    <p:extLst>
      <p:ext uri="{BB962C8B-B14F-4D97-AF65-F5344CB8AC3E}">
        <p14:creationId xmlns:p14="http://schemas.microsoft.com/office/powerpoint/2010/main" val="394783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4A8B0FF-9E82-B595-B7BC-4724AB56FBC8}"/>
              </a:ext>
            </a:extLst>
          </p:cNvPr>
          <p:cNvGraphicFramePr/>
          <p:nvPr>
            <p:extLst>
              <p:ext uri="{D42A27DB-BD31-4B8C-83A1-F6EECF244321}">
                <p14:modId xmlns:p14="http://schemas.microsoft.com/office/powerpoint/2010/main" val="889835445"/>
              </p:ext>
            </p:extLst>
          </p:nvPr>
        </p:nvGraphicFramePr>
        <p:xfrm>
          <a:off x="3685071" y="36724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6" name="Straight Arrow Connector 15">
            <a:extLst>
              <a:ext uri="{FF2B5EF4-FFF2-40B4-BE49-F238E27FC236}">
                <a16:creationId xmlns:a16="http://schemas.microsoft.com/office/drawing/2014/main" id="{BD907A7C-FA50-021A-3902-949721B4BF4B}"/>
              </a:ext>
            </a:extLst>
          </p:cNvPr>
          <p:cNvCxnSpPr/>
          <p:nvPr/>
        </p:nvCxnSpPr>
        <p:spPr>
          <a:xfrm>
            <a:off x="323850" y="6248400"/>
            <a:ext cx="11439525"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C018618A-2496-73B1-D337-ADA35F752BB0}"/>
              </a:ext>
            </a:extLst>
          </p:cNvPr>
          <p:cNvSpPr txBox="1"/>
          <p:nvPr/>
        </p:nvSpPr>
        <p:spPr>
          <a:xfrm rot="20649949">
            <a:off x="685800" y="5834978"/>
            <a:ext cx="742950" cy="369332"/>
          </a:xfrm>
          <a:prstGeom prst="rect">
            <a:avLst/>
          </a:prstGeom>
          <a:noFill/>
        </p:spPr>
        <p:txBody>
          <a:bodyPr wrap="square" rtlCol="0">
            <a:spAutoFit/>
          </a:bodyPr>
          <a:lstStyle/>
          <a:p>
            <a:r>
              <a:rPr lang="en-US" dirty="0"/>
              <a:t>1995</a:t>
            </a:r>
          </a:p>
        </p:txBody>
      </p:sp>
      <p:sp>
        <p:nvSpPr>
          <p:cNvPr id="18" name="TextBox 17">
            <a:extLst>
              <a:ext uri="{FF2B5EF4-FFF2-40B4-BE49-F238E27FC236}">
                <a16:creationId xmlns:a16="http://schemas.microsoft.com/office/drawing/2014/main" id="{AE810B82-3D9E-9E02-133E-94CB0BD990FD}"/>
              </a:ext>
            </a:extLst>
          </p:cNvPr>
          <p:cNvSpPr txBox="1"/>
          <p:nvPr/>
        </p:nvSpPr>
        <p:spPr>
          <a:xfrm rot="20649949">
            <a:off x="1337434" y="5834978"/>
            <a:ext cx="742950" cy="369332"/>
          </a:xfrm>
          <a:prstGeom prst="rect">
            <a:avLst/>
          </a:prstGeom>
          <a:noFill/>
        </p:spPr>
        <p:txBody>
          <a:bodyPr wrap="square" rtlCol="0">
            <a:spAutoFit/>
          </a:bodyPr>
          <a:lstStyle/>
          <a:p>
            <a:r>
              <a:rPr lang="en-US" dirty="0"/>
              <a:t>2002</a:t>
            </a:r>
          </a:p>
        </p:txBody>
      </p:sp>
      <p:sp>
        <p:nvSpPr>
          <p:cNvPr id="19" name="TextBox 18">
            <a:extLst>
              <a:ext uri="{FF2B5EF4-FFF2-40B4-BE49-F238E27FC236}">
                <a16:creationId xmlns:a16="http://schemas.microsoft.com/office/drawing/2014/main" id="{D47C8B01-5CAE-E940-0617-66F04C40B4C5}"/>
              </a:ext>
            </a:extLst>
          </p:cNvPr>
          <p:cNvSpPr txBox="1"/>
          <p:nvPr/>
        </p:nvSpPr>
        <p:spPr>
          <a:xfrm rot="20649949">
            <a:off x="1989068" y="5834978"/>
            <a:ext cx="742950" cy="369332"/>
          </a:xfrm>
          <a:prstGeom prst="rect">
            <a:avLst/>
          </a:prstGeom>
          <a:noFill/>
        </p:spPr>
        <p:txBody>
          <a:bodyPr wrap="square" rtlCol="0">
            <a:spAutoFit/>
          </a:bodyPr>
          <a:lstStyle/>
          <a:p>
            <a:r>
              <a:rPr lang="en-US" dirty="0"/>
              <a:t>2006</a:t>
            </a:r>
          </a:p>
        </p:txBody>
      </p:sp>
      <p:sp>
        <p:nvSpPr>
          <p:cNvPr id="20" name="TextBox 19">
            <a:extLst>
              <a:ext uri="{FF2B5EF4-FFF2-40B4-BE49-F238E27FC236}">
                <a16:creationId xmlns:a16="http://schemas.microsoft.com/office/drawing/2014/main" id="{D0F35DBE-71F9-5BEC-5585-78E64534E85F}"/>
              </a:ext>
            </a:extLst>
          </p:cNvPr>
          <p:cNvSpPr txBox="1"/>
          <p:nvPr/>
        </p:nvSpPr>
        <p:spPr>
          <a:xfrm rot="20649949">
            <a:off x="2640702" y="5834978"/>
            <a:ext cx="742950" cy="369332"/>
          </a:xfrm>
          <a:prstGeom prst="rect">
            <a:avLst/>
          </a:prstGeom>
          <a:noFill/>
        </p:spPr>
        <p:txBody>
          <a:bodyPr wrap="square" rtlCol="0">
            <a:spAutoFit/>
          </a:bodyPr>
          <a:lstStyle/>
          <a:p>
            <a:r>
              <a:rPr lang="en-US" dirty="0"/>
              <a:t>2008</a:t>
            </a:r>
          </a:p>
        </p:txBody>
      </p:sp>
      <p:sp>
        <p:nvSpPr>
          <p:cNvPr id="21" name="TextBox 20">
            <a:extLst>
              <a:ext uri="{FF2B5EF4-FFF2-40B4-BE49-F238E27FC236}">
                <a16:creationId xmlns:a16="http://schemas.microsoft.com/office/drawing/2014/main" id="{635078AB-C2A0-0470-528A-06727411AF8C}"/>
              </a:ext>
            </a:extLst>
          </p:cNvPr>
          <p:cNvSpPr txBox="1"/>
          <p:nvPr/>
        </p:nvSpPr>
        <p:spPr>
          <a:xfrm rot="20649949">
            <a:off x="3943970" y="5834978"/>
            <a:ext cx="742950" cy="369332"/>
          </a:xfrm>
          <a:prstGeom prst="rect">
            <a:avLst/>
          </a:prstGeom>
          <a:noFill/>
        </p:spPr>
        <p:txBody>
          <a:bodyPr wrap="square" rtlCol="0">
            <a:spAutoFit/>
          </a:bodyPr>
          <a:lstStyle/>
          <a:p>
            <a:r>
              <a:rPr lang="en-US" dirty="0"/>
              <a:t>2011</a:t>
            </a:r>
          </a:p>
        </p:txBody>
      </p:sp>
      <p:sp>
        <p:nvSpPr>
          <p:cNvPr id="22" name="TextBox 21">
            <a:extLst>
              <a:ext uri="{FF2B5EF4-FFF2-40B4-BE49-F238E27FC236}">
                <a16:creationId xmlns:a16="http://schemas.microsoft.com/office/drawing/2014/main" id="{C001D97B-7B97-EBD6-36AD-38778BEEBDEF}"/>
              </a:ext>
            </a:extLst>
          </p:cNvPr>
          <p:cNvSpPr txBox="1"/>
          <p:nvPr/>
        </p:nvSpPr>
        <p:spPr>
          <a:xfrm rot="20649949">
            <a:off x="3292336" y="5834978"/>
            <a:ext cx="742950" cy="369332"/>
          </a:xfrm>
          <a:prstGeom prst="rect">
            <a:avLst/>
          </a:prstGeom>
          <a:noFill/>
        </p:spPr>
        <p:txBody>
          <a:bodyPr wrap="square" rtlCol="0">
            <a:spAutoFit/>
          </a:bodyPr>
          <a:lstStyle/>
          <a:p>
            <a:r>
              <a:rPr lang="en-US" dirty="0"/>
              <a:t>2009</a:t>
            </a:r>
          </a:p>
        </p:txBody>
      </p:sp>
      <p:sp>
        <p:nvSpPr>
          <p:cNvPr id="23" name="TextBox 22">
            <a:extLst>
              <a:ext uri="{FF2B5EF4-FFF2-40B4-BE49-F238E27FC236}">
                <a16:creationId xmlns:a16="http://schemas.microsoft.com/office/drawing/2014/main" id="{DF0CFF5E-CB15-AA74-0282-4A50430870BB}"/>
              </a:ext>
            </a:extLst>
          </p:cNvPr>
          <p:cNvSpPr txBox="1"/>
          <p:nvPr/>
        </p:nvSpPr>
        <p:spPr>
          <a:xfrm rot="20649949">
            <a:off x="5247238" y="5834978"/>
            <a:ext cx="742950" cy="369332"/>
          </a:xfrm>
          <a:prstGeom prst="rect">
            <a:avLst/>
          </a:prstGeom>
          <a:noFill/>
        </p:spPr>
        <p:txBody>
          <a:bodyPr wrap="square" rtlCol="0">
            <a:spAutoFit/>
          </a:bodyPr>
          <a:lstStyle/>
          <a:p>
            <a:r>
              <a:rPr lang="en-US" dirty="0"/>
              <a:t>2015</a:t>
            </a:r>
          </a:p>
        </p:txBody>
      </p:sp>
      <p:sp>
        <p:nvSpPr>
          <p:cNvPr id="24" name="TextBox 23">
            <a:extLst>
              <a:ext uri="{FF2B5EF4-FFF2-40B4-BE49-F238E27FC236}">
                <a16:creationId xmlns:a16="http://schemas.microsoft.com/office/drawing/2014/main" id="{F51246AF-0F99-C33A-7FE5-2CC4ED402D5A}"/>
              </a:ext>
            </a:extLst>
          </p:cNvPr>
          <p:cNvSpPr txBox="1"/>
          <p:nvPr/>
        </p:nvSpPr>
        <p:spPr>
          <a:xfrm rot="20649949">
            <a:off x="4595604" y="5834978"/>
            <a:ext cx="742950" cy="369332"/>
          </a:xfrm>
          <a:prstGeom prst="rect">
            <a:avLst/>
          </a:prstGeom>
          <a:noFill/>
        </p:spPr>
        <p:txBody>
          <a:bodyPr wrap="square" rtlCol="0">
            <a:spAutoFit/>
          </a:bodyPr>
          <a:lstStyle/>
          <a:p>
            <a:r>
              <a:rPr lang="en-US" dirty="0"/>
              <a:t>2013</a:t>
            </a:r>
          </a:p>
        </p:txBody>
      </p:sp>
      <p:sp>
        <p:nvSpPr>
          <p:cNvPr id="25" name="TextBox 24">
            <a:extLst>
              <a:ext uri="{FF2B5EF4-FFF2-40B4-BE49-F238E27FC236}">
                <a16:creationId xmlns:a16="http://schemas.microsoft.com/office/drawing/2014/main" id="{6F96C99F-D346-D108-0125-F59EE0157D5F}"/>
              </a:ext>
            </a:extLst>
          </p:cNvPr>
          <p:cNvSpPr txBox="1"/>
          <p:nvPr/>
        </p:nvSpPr>
        <p:spPr>
          <a:xfrm rot="20649949">
            <a:off x="5898872" y="5834978"/>
            <a:ext cx="742950" cy="369332"/>
          </a:xfrm>
          <a:prstGeom prst="rect">
            <a:avLst/>
          </a:prstGeom>
          <a:noFill/>
        </p:spPr>
        <p:txBody>
          <a:bodyPr wrap="square" rtlCol="0">
            <a:spAutoFit/>
          </a:bodyPr>
          <a:lstStyle/>
          <a:p>
            <a:r>
              <a:rPr lang="en-US" dirty="0"/>
              <a:t>2016</a:t>
            </a:r>
          </a:p>
        </p:txBody>
      </p:sp>
      <p:sp>
        <p:nvSpPr>
          <p:cNvPr id="26" name="TextBox 25">
            <a:extLst>
              <a:ext uri="{FF2B5EF4-FFF2-40B4-BE49-F238E27FC236}">
                <a16:creationId xmlns:a16="http://schemas.microsoft.com/office/drawing/2014/main" id="{4A21FD29-376E-499A-DB13-C7FC9E966AC7}"/>
              </a:ext>
            </a:extLst>
          </p:cNvPr>
          <p:cNvSpPr txBox="1"/>
          <p:nvPr/>
        </p:nvSpPr>
        <p:spPr>
          <a:xfrm>
            <a:off x="842761" y="2592269"/>
            <a:ext cx="3035563" cy="923330"/>
          </a:xfrm>
          <a:prstGeom prst="rect">
            <a:avLst/>
          </a:prstGeom>
          <a:noFill/>
        </p:spPr>
        <p:txBody>
          <a:bodyPr wrap="square" rtlCol="0">
            <a:spAutoFit/>
          </a:bodyPr>
          <a:lstStyle/>
          <a:p>
            <a:r>
              <a:rPr lang="en-US" dirty="0"/>
              <a:t>The EST strategy:  How do we use the BCG to communicate the State of the Bay?</a:t>
            </a:r>
          </a:p>
        </p:txBody>
      </p:sp>
    </p:spTree>
    <p:extLst>
      <p:ext uri="{BB962C8B-B14F-4D97-AF65-F5344CB8AC3E}">
        <p14:creationId xmlns:p14="http://schemas.microsoft.com/office/powerpoint/2010/main" val="1531156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4A8B0FF-9E82-B595-B7BC-4724AB56FBC8}"/>
              </a:ext>
            </a:extLst>
          </p:cNvPr>
          <p:cNvGraphicFramePr/>
          <p:nvPr>
            <p:extLst>
              <p:ext uri="{D42A27DB-BD31-4B8C-83A1-F6EECF244321}">
                <p14:modId xmlns:p14="http://schemas.microsoft.com/office/powerpoint/2010/main" val="3279864556"/>
              </p:ext>
            </p:extLst>
          </p:nvPr>
        </p:nvGraphicFramePr>
        <p:xfrm>
          <a:off x="3657600" y="297958"/>
          <a:ext cx="8105775" cy="5392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Straight Arrow Connector 7">
            <a:extLst>
              <a:ext uri="{FF2B5EF4-FFF2-40B4-BE49-F238E27FC236}">
                <a16:creationId xmlns:a16="http://schemas.microsoft.com/office/drawing/2014/main" id="{60B6EE04-09D5-182B-6935-14B137A41DBE}"/>
              </a:ext>
            </a:extLst>
          </p:cNvPr>
          <p:cNvCxnSpPr/>
          <p:nvPr/>
        </p:nvCxnSpPr>
        <p:spPr>
          <a:xfrm>
            <a:off x="323850" y="6248400"/>
            <a:ext cx="11439525"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97829036-E79E-DB65-EF5D-A4B3212DD48E}"/>
              </a:ext>
            </a:extLst>
          </p:cNvPr>
          <p:cNvSpPr txBox="1"/>
          <p:nvPr/>
        </p:nvSpPr>
        <p:spPr>
          <a:xfrm rot="20649949">
            <a:off x="685800" y="5834978"/>
            <a:ext cx="742950" cy="369332"/>
          </a:xfrm>
          <a:prstGeom prst="rect">
            <a:avLst/>
          </a:prstGeom>
          <a:noFill/>
        </p:spPr>
        <p:txBody>
          <a:bodyPr wrap="square" rtlCol="0">
            <a:spAutoFit/>
          </a:bodyPr>
          <a:lstStyle/>
          <a:p>
            <a:r>
              <a:rPr lang="en-US" dirty="0"/>
              <a:t>1995</a:t>
            </a:r>
          </a:p>
        </p:txBody>
      </p:sp>
      <p:sp>
        <p:nvSpPr>
          <p:cNvPr id="10" name="TextBox 9">
            <a:extLst>
              <a:ext uri="{FF2B5EF4-FFF2-40B4-BE49-F238E27FC236}">
                <a16:creationId xmlns:a16="http://schemas.microsoft.com/office/drawing/2014/main" id="{F10A6EBC-ED00-994D-3668-9A28E4F6A0ED}"/>
              </a:ext>
            </a:extLst>
          </p:cNvPr>
          <p:cNvSpPr txBox="1"/>
          <p:nvPr/>
        </p:nvSpPr>
        <p:spPr>
          <a:xfrm rot="20649949">
            <a:off x="1337434" y="5834978"/>
            <a:ext cx="742950" cy="369332"/>
          </a:xfrm>
          <a:prstGeom prst="rect">
            <a:avLst/>
          </a:prstGeom>
          <a:noFill/>
        </p:spPr>
        <p:txBody>
          <a:bodyPr wrap="square" rtlCol="0">
            <a:spAutoFit/>
          </a:bodyPr>
          <a:lstStyle/>
          <a:p>
            <a:r>
              <a:rPr lang="en-US" dirty="0"/>
              <a:t>2002</a:t>
            </a:r>
          </a:p>
        </p:txBody>
      </p:sp>
      <p:sp>
        <p:nvSpPr>
          <p:cNvPr id="11" name="TextBox 10">
            <a:extLst>
              <a:ext uri="{FF2B5EF4-FFF2-40B4-BE49-F238E27FC236}">
                <a16:creationId xmlns:a16="http://schemas.microsoft.com/office/drawing/2014/main" id="{A5E074B5-A672-6C4E-3E6C-7D6C684D5015}"/>
              </a:ext>
            </a:extLst>
          </p:cNvPr>
          <p:cNvSpPr txBox="1"/>
          <p:nvPr/>
        </p:nvSpPr>
        <p:spPr>
          <a:xfrm rot="20649949">
            <a:off x="1989068" y="5834978"/>
            <a:ext cx="742950" cy="369332"/>
          </a:xfrm>
          <a:prstGeom prst="rect">
            <a:avLst/>
          </a:prstGeom>
          <a:noFill/>
        </p:spPr>
        <p:txBody>
          <a:bodyPr wrap="square" rtlCol="0">
            <a:spAutoFit/>
          </a:bodyPr>
          <a:lstStyle/>
          <a:p>
            <a:r>
              <a:rPr lang="en-US" dirty="0"/>
              <a:t>2006</a:t>
            </a:r>
          </a:p>
        </p:txBody>
      </p:sp>
      <p:sp>
        <p:nvSpPr>
          <p:cNvPr id="12" name="TextBox 11">
            <a:extLst>
              <a:ext uri="{FF2B5EF4-FFF2-40B4-BE49-F238E27FC236}">
                <a16:creationId xmlns:a16="http://schemas.microsoft.com/office/drawing/2014/main" id="{D5CE4B90-CD69-A3FE-2721-3FF01294FEB9}"/>
              </a:ext>
            </a:extLst>
          </p:cNvPr>
          <p:cNvSpPr txBox="1"/>
          <p:nvPr/>
        </p:nvSpPr>
        <p:spPr>
          <a:xfrm rot="20649949">
            <a:off x="2640702" y="5834978"/>
            <a:ext cx="742950" cy="369332"/>
          </a:xfrm>
          <a:prstGeom prst="rect">
            <a:avLst/>
          </a:prstGeom>
          <a:noFill/>
        </p:spPr>
        <p:txBody>
          <a:bodyPr wrap="square" rtlCol="0">
            <a:spAutoFit/>
          </a:bodyPr>
          <a:lstStyle/>
          <a:p>
            <a:r>
              <a:rPr lang="en-US" dirty="0"/>
              <a:t>2008</a:t>
            </a:r>
          </a:p>
        </p:txBody>
      </p:sp>
      <p:sp>
        <p:nvSpPr>
          <p:cNvPr id="13" name="TextBox 12">
            <a:extLst>
              <a:ext uri="{FF2B5EF4-FFF2-40B4-BE49-F238E27FC236}">
                <a16:creationId xmlns:a16="http://schemas.microsoft.com/office/drawing/2014/main" id="{C8C9560A-3B1D-20C0-7DE1-3E5A4866A002}"/>
              </a:ext>
            </a:extLst>
          </p:cNvPr>
          <p:cNvSpPr txBox="1"/>
          <p:nvPr/>
        </p:nvSpPr>
        <p:spPr>
          <a:xfrm rot="20649949">
            <a:off x="3943970" y="5834978"/>
            <a:ext cx="742950" cy="369332"/>
          </a:xfrm>
          <a:prstGeom prst="rect">
            <a:avLst/>
          </a:prstGeom>
          <a:noFill/>
        </p:spPr>
        <p:txBody>
          <a:bodyPr wrap="square" rtlCol="0">
            <a:spAutoFit/>
          </a:bodyPr>
          <a:lstStyle/>
          <a:p>
            <a:r>
              <a:rPr lang="en-US" dirty="0"/>
              <a:t>2011</a:t>
            </a:r>
          </a:p>
        </p:txBody>
      </p:sp>
      <p:sp>
        <p:nvSpPr>
          <p:cNvPr id="14" name="TextBox 13">
            <a:extLst>
              <a:ext uri="{FF2B5EF4-FFF2-40B4-BE49-F238E27FC236}">
                <a16:creationId xmlns:a16="http://schemas.microsoft.com/office/drawing/2014/main" id="{7E3C3AF0-A8F2-C156-94E4-D036CA9DCB37}"/>
              </a:ext>
            </a:extLst>
          </p:cNvPr>
          <p:cNvSpPr txBox="1"/>
          <p:nvPr/>
        </p:nvSpPr>
        <p:spPr>
          <a:xfrm rot="20649949">
            <a:off x="3292336" y="5834978"/>
            <a:ext cx="742950" cy="369332"/>
          </a:xfrm>
          <a:prstGeom prst="rect">
            <a:avLst/>
          </a:prstGeom>
          <a:noFill/>
        </p:spPr>
        <p:txBody>
          <a:bodyPr wrap="square" rtlCol="0">
            <a:spAutoFit/>
          </a:bodyPr>
          <a:lstStyle/>
          <a:p>
            <a:r>
              <a:rPr lang="en-US" dirty="0"/>
              <a:t>2009</a:t>
            </a:r>
          </a:p>
        </p:txBody>
      </p:sp>
      <p:sp>
        <p:nvSpPr>
          <p:cNvPr id="15" name="TextBox 14">
            <a:extLst>
              <a:ext uri="{FF2B5EF4-FFF2-40B4-BE49-F238E27FC236}">
                <a16:creationId xmlns:a16="http://schemas.microsoft.com/office/drawing/2014/main" id="{DE41F31E-E221-32E7-5601-1A966D329693}"/>
              </a:ext>
            </a:extLst>
          </p:cNvPr>
          <p:cNvSpPr txBox="1"/>
          <p:nvPr/>
        </p:nvSpPr>
        <p:spPr>
          <a:xfrm rot="20649949">
            <a:off x="5247238" y="5834978"/>
            <a:ext cx="742950" cy="369332"/>
          </a:xfrm>
          <a:prstGeom prst="rect">
            <a:avLst/>
          </a:prstGeom>
          <a:noFill/>
        </p:spPr>
        <p:txBody>
          <a:bodyPr wrap="square" rtlCol="0">
            <a:spAutoFit/>
          </a:bodyPr>
          <a:lstStyle/>
          <a:p>
            <a:r>
              <a:rPr lang="en-US" dirty="0"/>
              <a:t>2015</a:t>
            </a:r>
          </a:p>
        </p:txBody>
      </p:sp>
      <p:sp>
        <p:nvSpPr>
          <p:cNvPr id="16" name="TextBox 15">
            <a:extLst>
              <a:ext uri="{FF2B5EF4-FFF2-40B4-BE49-F238E27FC236}">
                <a16:creationId xmlns:a16="http://schemas.microsoft.com/office/drawing/2014/main" id="{AD145640-BDBE-F9EF-199A-4C58917B3D50}"/>
              </a:ext>
            </a:extLst>
          </p:cNvPr>
          <p:cNvSpPr txBox="1"/>
          <p:nvPr/>
        </p:nvSpPr>
        <p:spPr>
          <a:xfrm rot="20649949">
            <a:off x="4595604" y="5834978"/>
            <a:ext cx="742950" cy="369332"/>
          </a:xfrm>
          <a:prstGeom prst="rect">
            <a:avLst/>
          </a:prstGeom>
          <a:noFill/>
        </p:spPr>
        <p:txBody>
          <a:bodyPr wrap="square" rtlCol="0">
            <a:spAutoFit/>
          </a:bodyPr>
          <a:lstStyle/>
          <a:p>
            <a:r>
              <a:rPr lang="en-US" dirty="0"/>
              <a:t>2013</a:t>
            </a:r>
          </a:p>
        </p:txBody>
      </p:sp>
      <p:sp>
        <p:nvSpPr>
          <p:cNvPr id="17" name="TextBox 16">
            <a:extLst>
              <a:ext uri="{FF2B5EF4-FFF2-40B4-BE49-F238E27FC236}">
                <a16:creationId xmlns:a16="http://schemas.microsoft.com/office/drawing/2014/main" id="{E2E0FB5D-25AE-35E4-7F85-E8A1F88092D9}"/>
              </a:ext>
            </a:extLst>
          </p:cNvPr>
          <p:cNvSpPr txBox="1"/>
          <p:nvPr/>
        </p:nvSpPr>
        <p:spPr>
          <a:xfrm rot="20649949">
            <a:off x="5898872" y="5834978"/>
            <a:ext cx="742950" cy="369332"/>
          </a:xfrm>
          <a:prstGeom prst="rect">
            <a:avLst/>
          </a:prstGeom>
          <a:noFill/>
        </p:spPr>
        <p:txBody>
          <a:bodyPr wrap="square" rtlCol="0">
            <a:spAutoFit/>
          </a:bodyPr>
          <a:lstStyle/>
          <a:p>
            <a:r>
              <a:rPr lang="en-US" dirty="0"/>
              <a:t>2016</a:t>
            </a:r>
          </a:p>
        </p:txBody>
      </p:sp>
      <p:sp>
        <p:nvSpPr>
          <p:cNvPr id="18" name="TextBox 17">
            <a:extLst>
              <a:ext uri="{FF2B5EF4-FFF2-40B4-BE49-F238E27FC236}">
                <a16:creationId xmlns:a16="http://schemas.microsoft.com/office/drawing/2014/main" id="{E510620B-FF79-3A01-25E1-822D0147D867}"/>
              </a:ext>
            </a:extLst>
          </p:cNvPr>
          <p:cNvSpPr txBox="1"/>
          <p:nvPr/>
        </p:nvSpPr>
        <p:spPr>
          <a:xfrm rot="20649949">
            <a:off x="7202140" y="5834978"/>
            <a:ext cx="742950" cy="369332"/>
          </a:xfrm>
          <a:prstGeom prst="rect">
            <a:avLst/>
          </a:prstGeom>
          <a:noFill/>
        </p:spPr>
        <p:txBody>
          <a:bodyPr wrap="square" rtlCol="0">
            <a:spAutoFit/>
          </a:bodyPr>
          <a:lstStyle/>
          <a:p>
            <a:r>
              <a:rPr lang="en-US" dirty="0"/>
              <a:t>2018</a:t>
            </a:r>
          </a:p>
        </p:txBody>
      </p:sp>
      <p:sp>
        <p:nvSpPr>
          <p:cNvPr id="19" name="TextBox 18">
            <a:extLst>
              <a:ext uri="{FF2B5EF4-FFF2-40B4-BE49-F238E27FC236}">
                <a16:creationId xmlns:a16="http://schemas.microsoft.com/office/drawing/2014/main" id="{8299C7EE-85EB-4278-1B1D-B861532EFF6A}"/>
              </a:ext>
            </a:extLst>
          </p:cNvPr>
          <p:cNvSpPr txBox="1"/>
          <p:nvPr/>
        </p:nvSpPr>
        <p:spPr>
          <a:xfrm rot="20649949">
            <a:off x="6550506" y="5834978"/>
            <a:ext cx="742950" cy="369332"/>
          </a:xfrm>
          <a:prstGeom prst="rect">
            <a:avLst/>
          </a:prstGeom>
          <a:noFill/>
        </p:spPr>
        <p:txBody>
          <a:bodyPr wrap="square" rtlCol="0">
            <a:spAutoFit/>
          </a:bodyPr>
          <a:lstStyle/>
          <a:p>
            <a:r>
              <a:rPr lang="en-US" dirty="0"/>
              <a:t>2017</a:t>
            </a:r>
          </a:p>
        </p:txBody>
      </p:sp>
      <p:sp>
        <p:nvSpPr>
          <p:cNvPr id="20" name="TextBox 19">
            <a:extLst>
              <a:ext uri="{FF2B5EF4-FFF2-40B4-BE49-F238E27FC236}">
                <a16:creationId xmlns:a16="http://schemas.microsoft.com/office/drawing/2014/main" id="{24CE5377-EFFC-1EB3-F336-1F0453018F43}"/>
              </a:ext>
            </a:extLst>
          </p:cNvPr>
          <p:cNvSpPr txBox="1"/>
          <p:nvPr/>
        </p:nvSpPr>
        <p:spPr>
          <a:xfrm rot="20649949">
            <a:off x="7853774" y="5834978"/>
            <a:ext cx="742950" cy="369332"/>
          </a:xfrm>
          <a:prstGeom prst="rect">
            <a:avLst/>
          </a:prstGeom>
          <a:noFill/>
        </p:spPr>
        <p:txBody>
          <a:bodyPr wrap="square" rtlCol="0">
            <a:spAutoFit/>
          </a:bodyPr>
          <a:lstStyle/>
          <a:p>
            <a:r>
              <a:rPr lang="en-US" dirty="0"/>
              <a:t>2020</a:t>
            </a:r>
          </a:p>
        </p:txBody>
      </p:sp>
      <p:sp>
        <p:nvSpPr>
          <p:cNvPr id="21" name="TextBox 20">
            <a:extLst>
              <a:ext uri="{FF2B5EF4-FFF2-40B4-BE49-F238E27FC236}">
                <a16:creationId xmlns:a16="http://schemas.microsoft.com/office/drawing/2014/main" id="{83ACA315-02FC-5087-3E9D-911D02350163}"/>
              </a:ext>
            </a:extLst>
          </p:cNvPr>
          <p:cNvSpPr txBox="1"/>
          <p:nvPr/>
        </p:nvSpPr>
        <p:spPr>
          <a:xfrm>
            <a:off x="733425" y="2076450"/>
            <a:ext cx="2686519" cy="1200329"/>
          </a:xfrm>
          <a:prstGeom prst="rect">
            <a:avLst/>
          </a:prstGeom>
          <a:noFill/>
        </p:spPr>
        <p:txBody>
          <a:bodyPr wrap="square" rtlCol="0">
            <a:spAutoFit/>
          </a:bodyPr>
          <a:lstStyle/>
          <a:p>
            <a:r>
              <a:rPr lang="en-US" dirty="0"/>
              <a:t>NEPs reauthorized:  Required to do either an update or re-write every five years…</a:t>
            </a:r>
          </a:p>
        </p:txBody>
      </p:sp>
    </p:spTree>
    <p:extLst>
      <p:ext uri="{BB962C8B-B14F-4D97-AF65-F5344CB8AC3E}">
        <p14:creationId xmlns:p14="http://schemas.microsoft.com/office/powerpoint/2010/main" val="1283287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4A8B0FF-9E82-B595-B7BC-4724AB56FBC8}"/>
              </a:ext>
            </a:extLst>
          </p:cNvPr>
          <p:cNvGraphicFramePr/>
          <p:nvPr>
            <p:extLst>
              <p:ext uri="{D42A27DB-BD31-4B8C-83A1-F6EECF244321}">
                <p14:modId xmlns:p14="http://schemas.microsoft.com/office/powerpoint/2010/main" val="2803919406"/>
              </p:ext>
            </p:extLst>
          </p:nvPr>
        </p:nvGraphicFramePr>
        <p:xfrm>
          <a:off x="3829049" y="202708"/>
          <a:ext cx="7740335" cy="55379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3" name="Straight Arrow Connector 12">
            <a:extLst>
              <a:ext uri="{FF2B5EF4-FFF2-40B4-BE49-F238E27FC236}">
                <a16:creationId xmlns:a16="http://schemas.microsoft.com/office/drawing/2014/main" id="{8A21520A-589A-979B-4754-222E41B1C685}"/>
              </a:ext>
            </a:extLst>
          </p:cNvPr>
          <p:cNvCxnSpPr/>
          <p:nvPr/>
        </p:nvCxnSpPr>
        <p:spPr>
          <a:xfrm>
            <a:off x="323850" y="6248400"/>
            <a:ext cx="11439525"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9924F31-212A-A3B1-5833-7035695BCAA5}"/>
              </a:ext>
            </a:extLst>
          </p:cNvPr>
          <p:cNvSpPr txBox="1"/>
          <p:nvPr/>
        </p:nvSpPr>
        <p:spPr>
          <a:xfrm rot="20649949">
            <a:off x="685800" y="5834978"/>
            <a:ext cx="742950" cy="369332"/>
          </a:xfrm>
          <a:prstGeom prst="rect">
            <a:avLst/>
          </a:prstGeom>
          <a:noFill/>
        </p:spPr>
        <p:txBody>
          <a:bodyPr wrap="square" rtlCol="0">
            <a:spAutoFit/>
          </a:bodyPr>
          <a:lstStyle/>
          <a:p>
            <a:r>
              <a:rPr lang="en-US" dirty="0"/>
              <a:t>1995</a:t>
            </a:r>
          </a:p>
        </p:txBody>
      </p:sp>
      <p:sp>
        <p:nvSpPr>
          <p:cNvPr id="15" name="TextBox 14">
            <a:extLst>
              <a:ext uri="{FF2B5EF4-FFF2-40B4-BE49-F238E27FC236}">
                <a16:creationId xmlns:a16="http://schemas.microsoft.com/office/drawing/2014/main" id="{0142FE4E-4843-0231-A7A9-54772E99C92E}"/>
              </a:ext>
            </a:extLst>
          </p:cNvPr>
          <p:cNvSpPr txBox="1"/>
          <p:nvPr/>
        </p:nvSpPr>
        <p:spPr>
          <a:xfrm rot="20649949">
            <a:off x="1337434" y="5834978"/>
            <a:ext cx="742950" cy="369332"/>
          </a:xfrm>
          <a:prstGeom prst="rect">
            <a:avLst/>
          </a:prstGeom>
          <a:noFill/>
        </p:spPr>
        <p:txBody>
          <a:bodyPr wrap="square" rtlCol="0">
            <a:spAutoFit/>
          </a:bodyPr>
          <a:lstStyle/>
          <a:p>
            <a:r>
              <a:rPr lang="en-US" dirty="0"/>
              <a:t>2002</a:t>
            </a:r>
          </a:p>
        </p:txBody>
      </p:sp>
      <p:sp>
        <p:nvSpPr>
          <p:cNvPr id="16" name="TextBox 15">
            <a:extLst>
              <a:ext uri="{FF2B5EF4-FFF2-40B4-BE49-F238E27FC236}">
                <a16:creationId xmlns:a16="http://schemas.microsoft.com/office/drawing/2014/main" id="{95DE90E0-4BD2-2D24-EDAA-A452D24E749A}"/>
              </a:ext>
            </a:extLst>
          </p:cNvPr>
          <p:cNvSpPr txBox="1"/>
          <p:nvPr/>
        </p:nvSpPr>
        <p:spPr>
          <a:xfrm rot="20649949">
            <a:off x="1989068" y="5834978"/>
            <a:ext cx="742950" cy="369332"/>
          </a:xfrm>
          <a:prstGeom prst="rect">
            <a:avLst/>
          </a:prstGeom>
          <a:noFill/>
        </p:spPr>
        <p:txBody>
          <a:bodyPr wrap="square" rtlCol="0">
            <a:spAutoFit/>
          </a:bodyPr>
          <a:lstStyle/>
          <a:p>
            <a:r>
              <a:rPr lang="en-US" dirty="0"/>
              <a:t>2006</a:t>
            </a:r>
          </a:p>
        </p:txBody>
      </p:sp>
      <p:sp>
        <p:nvSpPr>
          <p:cNvPr id="17" name="TextBox 16">
            <a:extLst>
              <a:ext uri="{FF2B5EF4-FFF2-40B4-BE49-F238E27FC236}">
                <a16:creationId xmlns:a16="http://schemas.microsoft.com/office/drawing/2014/main" id="{46446775-C6A0-B533-1581-0DBD8F5DC9EC}"/>
              </a:ext>
            </a:extLst>
          </p:cNvPr>
          <p:cNvSpPr txBox="1"/>
          <p:nvPr/>
        </p:nvSpPr>
        <p:spPr>
          <a:xfrm rot="20649949">
            <a:off x="2640702" y="5834978"/>
            <a:ext cx="742950" cy="369332"/>
          </a:xfrm>
          <a:prstGeom prst="rect">
            <a:avLst/>
          </a:prstGeom>
          <a:noFill/>
        </p:spPr>
        <p:txBody>
          <a:bodyPr wrap="square" rtlCol="0">
            <a:spAutoFit/>
          </a:bodyPr>
          <a:lstStyle/>
          <a:p>
            <a:r>
              <a:rPr lang="en-US" dirty="0"/>
              <a:t>2008</a:t>
            </a:r>
          </a:p>
        </p:txBody>
      </p:sp>
      <p:sp>
        <p:nvSpPr>
          <p:cNvPr id="18" name="TextBox 17">
            <a:extLst>
              <a:ext uri="{FF2B5EF4-FFF2-40B4-BE49-F238E27FC236}">
                <a16:creationId xmlns:a16="http://schemas.microsoft.com/office/drawing/2014/main" id="{79BEE491-1D32-55EC-EF48-0532A0F37849}"/>
              </a:ext>
            </a:extLst>
          </p:cNvPr>
          <p:cNvSpPr txBox="1"/>
          <p:nvPr/>
        </p:nvSpPr>
        <p:spPr>
          <a:xfrm rot="20649949">
            <a:off x="3943970" y="5834978"/>
            <a:ext cx="742950" cy="369332"/>
          </a:xfrm>
          <a:prstGeom prst="rect">
            <a:avLst/>
          </a:prstGeom>
          <a:noFill/>
        </p:spPr>
        <p:txBody>
          <a:bodyPr wrap="square" rtlCol="0">
            <a:spAutoFit/>
          </a:bodyPr>
          <a:lstStyle/>
          <a:p>
            <a:r>
              <a:rPr lang="en-US" dirty="0"/>
              <a:t>2011</a:t>
            </a:r>
          </a:p>
        </p:txBody>
      </p:sp>
      <p:sp>
        <p:nvSpPr>
          <p:cNvPr id="19" name="TextBox 18">
            <a:extLst>
              <a:ext uri="{FF2B5EF4-FFF2-40B4-BE49-F238E27FC236}">
                <a16:creationId xmlns:a16="http://schemas.microsoft.com/office/drawing/2014/main" id="{02C22D68-A885-7B83-2BE6-1F7A4B8B0F09}"/>
              </a:ext>
            </a:extLst>
          </p:cNvPr>
          <p:cNvSpPr txBox="1"/>
          <p:nvPr/>
        </p:nvSpPr>
        <p:spPr>
          <a:xfrm rot="20649949">
            <a:off x="3292336" y="5834978"/>
            <a:ext cx="742950" cy="369332"/>
          </a:xfrm>
          <a:prstGeom prst="rect">
            <a:avLst/>
          </a:prstGeom>
          <a:noFill/>
        </p:spPr>
        <p:txBody>
          <a:bodyPr wrap="square" rtlCol="0">
            <a:spAutoFit/>
          </a:bodyPr>
          <a:lstStyle/>
          <a:p>
            <a:r>
              <a:rPr lang="en-US" dirty="0"/>
              <a:t>2009</a:t>
            </a:r>
          </a:p>
        </p:txBody>
      </p:sp>
      <p:sp>
        <p:nvSpPr>
          <p:cNvPr id="20" name="TextBox 19">
            <a:extLst>
              <a:ext uri="{FF2B5EF4-FFF2-40B4-BE49-F238E27FC236}">
                <a16:creationId xmlns:a16="http://schemas.microsoft.com/office/drawing/2014/main" id="{C522C65C-0472-B59A-EF44-B84F1FED7DDD}"/>
              </a:ext>
            </a:extLst>
          </p:cNvPr>
          <p:cNvSpPr txBox="1"/>
          <p:nvPr/>
        </p:nvSpPr>
        <p:spPr>
          <a:xfrm rot="20649949">
            <a:off x="5247238" y="5834978"/>
            <a:ext cx="742950" cy="369332"/>
          </a:xfrm>
          <a:prstGeom prst="rect">
            <a:avLst/>
          </a:prstGeom>
          <a:noFill/>
        </p:spPr>
        <p:txBody>
          <a:bodyPr wrap="square" rtlCol="0">
            <a:spAutoFit/>
          </a:bodyPr>
          <a:lstStyle/>
          <a:p>
            <a:r>
              <a:rPr lang="en-US" dirty="0"/>
              <a:t>2015</a:t>
            </a:r>
          </a:p>
        </p:txBody>
      </p:sp>
      <p:sp>
        <p:nvSpPr>
          <p:cNvPr id="21" name="TextBox 20">
            <a:extLst>
              <a:ext uri="{FF2B5EF4-FFF2-40B4-BE49-F238E27FC236}">
                <a16:creationId xmlns:a16="http://schemas.microsoft.com/office/drawing/2014/main" id="{032C2501-EABC-28DC-3FA3-53FA4440D5A9}"/>
              </a:ext>
            </a:extLst>
          </p:cNvPr>
          <p:cNvSpPr txBox="1"/>
          <p:nvPr/>
        </p:nvSpPr>
        <p:spPr>
          <a:xfrm rot="20649949">
            <a:off x="4595604" y="5834978"/>
            <a:ext cx="742950" cy="369332"/>
          </a:xfrm>
          <a:prstGeom prst="rect">
            <a:avLst/>
          </a:prstGeom>
          <a:noFill/>
        </p:spPr>
        <p:txBody>
          <a:bodyPr wrap="square" rtlCol="0">
            <a:spAutoFit/>
          </a:bodyPr>
          <a:lstStyle/>
          <a:p>
            <a:r>
              <a:rPr lang="en-US" dirty="0"/>
              <a:t>2013</a:t>
            </a:r>
          </a:p>
        </p:txBody>
      </p:sp>
      <p:sp>
        <p:nvSpPr>
          <p:cNvPr id="22" name="TextBox 21">
            <a:extLst>
              <a:ext uri="{FF2B5EF4-FFF2-40B4-BE49-F238E27FC236}">
                <a16:creationId xmlns:a16="http://schemas.microsoft.com/office/drawing/2014/main" id="{44A6162C-FE75-794B-7366-178FEA5774AD}"/>
              </a:ext>
            </a:extLst>
          </p:cNvPr>
          <p:cNvSpPr txBox="1"/>
          <p:nvPr/>
        </p:nvSpPr>
        <p:spPr>
          <a:xfrm rot="20649949">
            <a:off x="5898872" y="5834978"/>
            <a:ext cx="742950" cy="369332"/>
          </a:xfrm>
          <a:prstGeom prst="rect">
            <a:avLst/>
          </a:prstGeom>
          <a:noFill/>
        </p:spPr>
        <p:txBody>
          <a:bodyPr wrap="square" rtlCol="0">
            <a:spAutoFit/>
          </a:bodyPr>
          <a:lstStyle/>
          <a:p>
            <a:r>
              <a:rPr lang="en-US" dirty="0"/>
              <a:t>2016</a:t>
            </a:r>
          </a:p>
        </p:txBody>
      </p:sp>
      <p:sp>
        <p:nvSpPr>
          <p:cNvPr id="23" name="TextBox 22">
            <a:extLst>
              <a:ext uri="{FF2B5EF4-FFF2-40B4-BE49-F238E27FC236}">
                <a16:creationId xmlns:a16="http://schemas.microsoft.com/office/drawing/2014/main" id="{BC5FB341-F941-636C-C948-57F4804DCC05}"/>
              </a:ext>
            </a:extLst>
          </p:cNvPr>
          <p:cNvSpPr txBox="1"/>
          <p:nvPr/>
        </p:nvSpPr>
        <p:spPr>
          <a:xfrm rot="20649949">
            <a:off x="7202140" y="5834978"/>
            <a:ext cx="742950" cy="369332"/>
          </a:xfrm>
          <a:prstGeom prst="rect">
            <a:avLst/>
          </a:prstGeom>
          <a:noFill/>
        </p:spPr>
        <p:txBody>
          <a:bodyPr wrap="square" rtlCol="0">
            <a:spAutoFit/>
          </a:bodyPr>
          <a:lstStyle/>
          <a:p>
            <a:r>
              <a:rPr lang="en-US" dirty="0"/>
              <a:t>2018</a:t>
            </a:r>
          </a:p>
        </p:txBody>
      </p:sp>
      <p:sp>
        <p:nvSpPr>
          <p:cNvPr id="24" name="TextBox 23">
            <a:extLst>
              <a:ext uri="{FF2B5EF4-FFF2-40B4-BE49-F238E27FC236}">
                <a16:creationId xmlns:a16="http://schemas.microsoft.com/office/drawing/2014/main" id="{D9BC09D0-6D56-7633-AE8B-FC906572C8CF}"/>
              </a:ext>
            </a:extLst>
          </p:cNvPr>
          <p:cNvSpPr txBox="1"/>
          <p:nvPr/>
        </p:nvSpPr>
        <p:spPr>
          <a:xfrm rot="20649949">
            <a:off x="6550506" y="5834978"/>
            <a:ext cx="742950" cy="369332"/>
          </a:xfrm>
          <a:prstGeom prst="rect">
            <a:avLst/>
          </a:prstGeom>
          <a:noFill/>
        </p:spPr>
        <p:txBody>
          <a:bodyPr wrap="square" rtlCol="0">
            <a:spAutoFit/>
          </a:bodyPr>
          <a:lstStyle/>
          <a:p>
            <a:r>
              <a:rPr lang="en-US" dirty="0"/>
              <a:t>2017</a:t>
            </a:r>
          </a:p>
        </p:txBody>
      </p:sp>
      <p:sp>
        <p:nvSpPr>
          <p:cNvPr id="25" name="TextBox 24">
            <a:extLst>
              <a:ext uri="{FF2B5EF4-FFF2-40B4-BE49-F238E27FC236}">
                <a16:creationId xmlns:a16="http://schemas.microsoft.com/office/drawing/2014/main" id="{7C3A6922-87E1-22EE-7FCD-B6DCA2EE3381}"/>
              </a:ext>
            </a:extLst>
          </p:cNvPr>
          <p:cNvSpPr txBox="1"/>
          <p:nvPr/>
        </p:nvSpPr>
        <p:spPr>
          <a:xfrm rot="20649949">
            <a:off x="7853774" y="5834978"/>
            <a:ext cx="742950" cy="369332"/>
          </a:xfrm>
          <a:prstGeom prst="rect">
            <a:avLst/>
          </a:prstGeom>
          <a:noFill/>
        </p:spPr>
        <p:txBody>
          <a:bodyPr wrap="square" rtlCol="0">
            <a:spAutoFit/>
          </a:bodyPr>
          <a:lstStyle/>
          <a:p>
            <a:r>
              <a:rPr lang="en-US" dirty="0"/>
              <a:t>2020</a:t>
            </a:r>
          </a:p>
        </p:txBody>
      </p:sp>
      <p:sp>
        <p:nvSpPr>
          <p:cNvPr id="26" name="TextBox 25">
            <a:extLst>
              <a:ext uri="{FF2B5EF4-FFF2-40B4-BE49-F238E27FC236}">
                <a16:creationId xmlns:a16="http://schemas.microsoft.com/office/drawing/2014/main" id="{57BF3941-E8EC-3C1C-377B-4678D95E4B6B}"/>
              </a:ext>
            </a:extLst>
          </p:cNvPr>
          <p:cNvSpPr txBox="1"/>
          <p:nvPr/>
        </p:nvSpPr>
        <p:spPr>
          <a:xfrm rot="20649949">
            <a:off x="8505408" y="5834978"/>
            <a:ext cx="742950" cy="369332"/>
          </a:xfrm>
          <a:prstGeom prst="rect">
            <a:avLst/>
          </a:prstGeom>
          <a:noFill/>
        </p:spPr>
        <p:txBody>
          <a:bodyPr wrap="square" rtlCol="0">
            <a:spAutoFit/>
          </a:bodyPr>
          <a:lstStyle/>
          <a:p>
            <a:r>
              <a:rPr lang="en-US" dirty="0"/>
              <a:t>2021</a:t>
            </a:r>
          </a:p>
        </p:txBody>
      </p:sp>
      <p:sp>
        <p:nvSpPr>
          <p:cNvPr id="27" name="TextBox 26">
            <a:extLst>
              <a:ext uri="{FF2B5EF4-FFF2-40B4-BE49-F238E27FC236}">
                <a16:creationId xmlns:a16="http://schemas.microsoft.com/office/drawing/2014/main" id="{03D3E9DC-26EA-674D-CC6C-CC44C1B1E8A9}"/>
              </a:ext>
            </a:extLst>
          </p:cNvPr>
          <p:cNvSpPr txBox="1"/>
          <p:nvPr/>
        </p:nvSpPr>
        <p:spPr>
          <a:xfrm rot="20649949">
            <a:off x="9157042" y="5834978"/>
            <a:ext cx="742950" cy="369332"/>
          </a:xfrm>
          <a:prstGeom prst="rect">
            <a:avLst/>
          </a:prstGeom>
          <a:noFill/>
        </p:spPr>
        <p:txBody>
          <a:bodyPr wrap="square" rtlCol="0">
            <a:spAutoFit/>
          </a:bodyPr>
          <a:lstStyle/>
          <a:p>
            <a:r>
              <a:rPr lang="en-US" dirty="0"/>
              <a:t>2022</a:t>
            </a:r>
          </a:p>
        </p:txBody>
      </p:sp>
      <p:sp>
        <p:nvSpPr>
          <p:cNvPr id="28" name="TextBox 27">
            <a:extLst>
              <a:ext uri="{FF2B5EF4-FFF2-40B4-BE49-F238E27FC236}">
                <a16:creationId xmlns:a16="http://schemas.microsoft.com/office/drawing/2014/main" id="{5C0BA3DC-523D-3669-2E3E-4FADA46439AB}"/>
              </a:ext>
            </a:extLst>
          </p:cNvPr>
          <p:cNvSpPr txBox="1"/>
          <p:nvPr/>
        </p:nvSpPr>
        <p:spPr>
          <a:xfrm>
            <a:off x="622616" y="1733550"/>
            <a:ext cx="2855692" cy="2308324"/>
          </a:xfrm>
          <a:prstGeom prst="rect">
            <a:avLst/>
          </a:prstGeom>
          <a:noFill/>
        </p:spPr>
        <p:txBody>
          <a:bodyPr wrap="square" rtlCol="0">
            <a:spAutoFit/>
          </a:bodyPr>
          <a:lstStyle/>
          <a:p>
            <a:r>
              <a:rPr lang="en-US" dirty="0"/>
              <a:t>With update underway, NEP begins planning for next CCMP (will it be an update or re-write)?</a:t>
            </a:r>
          </a:p>
          <a:p>
            <a:endParaRPr lang="en-US" dirty="0"/>
          </a:p>
          <a:p>
            <a:r>
              <a:rPr lang="en-US" dirty="0"/>
              <a:t>The Decadal study becomes a key element of the next CCMP.</a:t>
            </a:r>
          </a:p>
        </p:txBody>
      </p:sp>
    </p:spTree>
    <p:extLst>
      <p:ext uri="{BB962C8B-B14F-4D97-AF65-F5344CB8AC3E}">
        <p14:creationId xmlns:p14="http://schemas.microsoft.com/office/powerpoint/2010/main" val="4254265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1121</Words>
  <Application>Microsoft Office PowerPoint</Application>
  <PresentationFormat>Widescreen</PresentationFormat>
  <Paragraphs>202</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Century Gothic</vt:lpstr>
      <vt:lpstr>Office Theme</vt:lpstr>
      <vt:lpstr>PowerPoint Presentation</vt:lpstr>
      <vt:lpstr>PowerPoint Presentation</vt:lpstr>
      <vt:lpstr>MBNEP:  How we achieve Collective Impact, Why?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roberta swann</dc:creator>
  <cp:lastModifiedBy>Roberta Swann</cp:lastModifiedBy>
  <cp:revision>3</cp:revision>
  <dcterms:created xsi:type="dcterms:W3CDTF">2023-03-28T13:42:51Z</dcterms:created>
  <dcterms:modified xsi:type="dcterms:W3CDTF">2023-04-05T21:31:39Z</dcterms:modified>
</cp:coreProperties>
</file>